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6858000" type="screen4x3"/>
  <p:notesSz cx="6858000" cy="9144000"/>
  <p:embeddedFontLst>
    <p:embeddedFont>
      <p:font typeface="Freckle Face" panose="020B0604020202020204" charset="0"/>
      <p:regular r:id="rId7"/>
    </p:embeddedFont>
    <p:embeddedFont>
      <p:font typeface="Irish Grover" panose="020B0604020202020204" charset="0"/>
      <p:regular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90"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51"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0f6d83625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0f6d8362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1.    Show students the geographical map of Utah. Discuss what types of landforms you see on the map. Ask them about the coloring. What does all the green represent?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2.    </a:t>
            </a:r>
            <a:r>
              <a:rPr lang="en" dirty="0">
                <a:solidFill>
                  <a:schemeClr val="dk1"/>
                </a:solidFill>
                <a:highlight>
                  <a:srgbClr val="FFFF00"/>
                </a:highlight>
              </a:rPr>
              <a:t>Have students label the Wasatch Mountains and Uinta Mountains and color the mountains brown.  Then have them label the three lakes and two rivers. Then, color them blue.</a:t>
            </a:r>
            <a:endParaRPr dirty="0">
              <a:solidFill>
                <a:schemeClr val="dk1"/>
              </a:solidFill>
              <a:highlight>
                <a:srgbClr val="FFFF00"/>
              </a:highlight>
            </a:endParaRPr>
          </a:p>
          <a:p>
            <a:pPr marL="0" lvl="0" indent="0" algn="l" rtl="0">
              <a:spcBef>
                <a:spcPts val="0"/>
              </a:spcBef>
              <a:spcAft>
                <a:spcPts val="0"/>
              </a:spcAft>
              <a:buClr>
                <a:schemeClr val="dk1"/>
              </a:buClr>
              <a:buSzPts val="1100"/>
              <a:buFont typeface="Arial"/>
              <a:buNone/>
            </a:pPr>
            <a:r>
              <a:rPr lang="en" dirty="0">
                <a:solidFill>
                  <a:schemeClr val="dk1"/>
                </a:solidFill>
              </a:rPr>
              <a:t>3. Ask them about transportation. If you wanted to drive from location to another what would you need to consider? Are all roads the same? Where is it easier to build a road? Why is it hard to build a road in the mountains? Why is it easier in a valley?</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4</a:t>
            </a:r>
            <a:r>
              <a:rPr lang="en" dirty="0" smtClean="0">
                <a:solidFill>
                  <a:schemeClr val="dk1"/>
                </a:solidFill>
              </a:rPr>
              <a:t>. </a:t>
            </a:r>
            <a:r>
              <a:rPr lang="en" dirty="0">
                <a:solidFill>
                  <a:schemeClr val="dk1"/>
                </a:solidFill>
              </a:rPr>
              <a:t>Point out the red dot. This is about the place where the Union Pacific Railroad Company entered Utah. What do you notice about the geography? How might this be a problem?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e68ed1fe7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e68ed1fe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1.     “The Echo and Weber canyons were the most difficult terrain through which Union Pacific had to build. Several tunnels were required in these narrow canyons, and floods washed out both grading and bridges.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2.     </a:t>
            </a:r>
            <a:r>
              <a:rPr lang="en" dirty="0">
                <a:solidFill>
                  <a:schemeClr val="dk1"/>
                </a:solidFill>
                <a:highlight>
                  <a:srgbClr val="FFFF00"/>
                </a:highlight>
              </a:rPr>
              <a:t>Have students label Echo Canyon and color them tan/peach. </a:t>
            </a:r>
            <a:endParaRPr dirty="0">
              <a:solidFill>
                <a:schemeClr val="dk1"/>
              </a:solidFill>
              <a:highlight>
                <a:srgbClr val="FFFF00"/>
              </a:highlight>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e68ed1fe7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e68ed1fe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1.     Point out the purple dot. In 1869 This the Central Pacific Railroad Company entered Utah. They needed to meet up with the Union Pacific Railroad Company, but what landform is in their way? What are their options? Which would be the quickest way for the company to lay their tracks?</a:t>
            </a:r>
            <a:endParaRPr dirty="0"/>
          </a:p>
          <a:p>
            <a:pPr marL="0" lvl="0" indent="0" algn="l" rtl="0">
              <a:spcBef>
                <a:spcPts val="0"/>
              </a:spcBef>
              <a:spcAft>
                <a:spcPts val="0"/>
              </a:spcAft>
              <a:buNone/>
            </a:pPr>
            <a:r>
              <a:rPr lang="en" dirty="0"/>
              <a:t>2.     The Central Pacific laid tracks heading towards the north of the Great Salt Lake. </a:t>
            </a:r>
            <a:endParaRPr dirty="0"/>
          </a:p>
          <a:p>
            <a:pPr marL="0" lvl="0" indent="0" algn="l" rtl="0">
              <a:spcBef>
                <a:spcPts val="0"/>
              </a:spcBef>
              <a:spcAft>
                <a:spcPts val="0"/>
              </a:spcAft>
              <a:buNone/>
            </a:pPr>
            <a:r>
              <a:rPr lang="en" dirty="0">
                <a:solidFill>
                  <a:schemeClr val="dk1"/>
                </a:solidFill>
              </a:rPr>
              <a:t>3.     </a:t>
            </a:r>
            <a:r>
              <a:rPr lang="en" sz="800" dirty="0">
                <a:solidFill>
                  <a:schemeClr val="dk1"/>
                </a:solidFill>
              </a:rPr>
              <a:t>[CLICK] </a:t>
            </a:r>
            <a:r>
              <a:rPr lang="en" dirty="0">
                <a:solidFill>
                  <a:schemeClr val="dk1"/>
                </a:solidFill>
              </a:rPr>
              <a:t>The dark red line shows the route that these two companies took </a:t>
            </a:r>
            <a:endParaRPr dirty="0">
              <a:solidFill>
                <a:schemeClr val="dk1"/>
              </a:solidFill>
            </a:endParaRPr>
          </a:p>
          <a:p>
            <a:pPr marL="0" lvl="0" indent="0" algn="l" rtl="0">
              <a:spcBef>
                <a:spcPts val="0"/>
              </a:spcBef>
              <a:spcAft>
                <a:spcPts val="0"/>
              </a:spcAft>
              <a:buNone/>
            </a:pPr>
            <a:r>
              <a:rPr lang="en" dirty="0"/>
              <a:t>4.     Have students draw a red line to show the route. </a:t>
            </a:r>
            <a:endParaRPr dirty="0"/>
          </a:p>
          <a:p>
            <a:pPr marL="0" lvl="0" indent="0" algn="l" rtl="0">
              <a:spcBef>
                <a:spcPts val="0"/>
              </a:spcBef>
              <a:spcAft>
                <a:spcPts val="0"/>
              </a:spcAft>
              <a:buNone/>
            </a:pPr>
            <a:r>
              <a:rPr lang="en" dirty="0"/>
              <a:t>5.     The two companies met at Promontory Summit on May 10, 1869. </a:t>
            </a:r>
            <a:endParaRPr dirty="0"/>
          </a:p>
          <a:p>
            <a:pPr marL="0" lvl="0" indent="0" algn="l" rtl="0">
              <a:spcBef>
                <a:spcPts val="0"/>
              </a:spcBef>
              <a:spcAft>
                <a:spcPts val="0"/>
              </a:spcAft>
              <a:buNone/>
            </a:pPr>
            <a:r>
              <a:rPr lang="en" dirty="0"/>
              <a:t>6</a:t>
            </a:r>
            <a:r>
              <a:rPr lang="en" dirty="0" smtClean="0"/>
              <a:t>.     </a:t>
            </a:r>
            <a:r>
              <a:rPr lang="en" sz="800" dirty="0">
                <a:solidFill>
                  <a:schemeClr val="dk1"/>
                </a:solidFill>
              </a:rPr>
              <a:t>[CLICK]  </a:t>
            </a:r>
            <a:r>
              <a:rPr lang="en" dirty="0"/>
              <a:t>In 1904, a shortcut was built across the Great Salt Lake this was known as the Lucin Cutoff.</a:t>
            </a:r>
            <a:endParaRPr dirty="0"/>
          </a:p>
          <a:p>
            <a:pPr marL="0" lvl="0" indent="0" algn="l" rtl="0">
              <a:spcBef>
                <a:spcPts val="0"/>
              </a:spcBef>
              <a:spcAft>
                <a:spcPts val="0"/>
              </a:spcAft>
              <a:buNone/>
            </a:pPr>
            <a:r>
              <a:rPr lang="en" dirty="0"/>
              <a:t>7</a:t>
            </a:r>
            <a:r>
              <a:rPr lang="en" dirty="0" smtClean="0"/>
              <a:t>.     </a:t>
            </a:r>
            <a:r>
              <a:rPr lang="en" dirty="0"/>
              <a:t>Have students draw an orange dotted line to show the Lucin Cutoff</a:t>
            </a:r>
            <a:r>
              <a:rPr lang="en" dirty="0" smtClean="0"/>
              <a: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67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50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D2E9"/>
            </a:gs>
            <a:gs pos="100000">
              <a:srgbClr val="045962"/>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13"/>
          <p:cNvSpPr txBox="1"/>
          <p:nvPr/>
        </p:nvSpPr>
        <p:spPr>
          <a:xfrm>
            <a:off x="536550" y="1058450"/>
            <a:ext cx="8070900" cy="50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latin typeface="Irish Grover"/>
                <a:ea typeface="Irish Grover"/>
                <a:cs typeface="Irish Grover"/>
                <a:sym typeface="Irish Grover"/>
              </a:rPr>
              <a:t>The Transcontinental Railroad Comes to Utah!</a:t>
            </a:r>
            <a:endParaRPr sz="7200">
              <a:latin typeface="Irish Grover"/>
              <a:ea typeface="Irish Grover"/>
              <a:cs typeface="Irish Grover"/>
              <a:sym typeface="Irish Grover"/>
            </a:endParaRPr>
          </a:p>
        </p:txBody>
      </p:sp>
      <p:pic>
        <p:nvPicPr>
          <p:cNvPr id="55" name="Google Shape;55;p13"/>
          <p:cNvPicPr preferRelativeResize="0"/>
          <p:nvPr/>
        </p:nvPicPr>
        <p:blipFill>
          <a:blip r:embed="rId3">
            <a:alphaModFix/>
          </a:blip>
          <a:stretch>
            <a:fillRect/>
          </a:stretch>
        </p:blipFill>
        <p:spPr>
          <a:xfrm>
            <a:off x="536550" y="4636975"/>
            <a:ext cx="1905000" cy="19050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430662" y="-1"/>
            <a:ext cx="6282684" cy="6858001"/>
          </a:xfrm>
          <a:prstGeom prst="rect">
            <a:avLst/>
          </a:prstGeom>
          <a:noFill/>
          <a:ln>
            <a:noFill/>
          </a:ln>
        </p:spPr>
      </p:pic>
      <p:sp>
        <p:nvSpPr>
          <p:cNvPr id="61" name="Google Shape;61;p14"/>
          <p:cNvSpPr/>
          <p:nvPr/>
        </p:nvSpPr>
        <p:spPr>
          <a:xfrm>
            <a:off x="4905243" y="1831515"/>
            <a:ext cx="151500" cy="1005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txBox="1"/>
          <p:nvPr/>
        </p:nvSpPr>
        <p:spPr>
          <a:xfrm rot="-2836198">
            <a:off x="4578336" y="1153190"/>
            <a:ext cx="1317525" cy="35134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CC0000"/>
                </a:solidFill>
              </a:rPr>
              <a:t>Union Pacific</a:t>
            </a:r>
            <a:r>
              <a:rPr lang="en" b="1"/>
              <a:t> </a:t>
            </a:r>
            <a:endParaRPr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48208"/>
            </a:gs>
            <a:gs pos="100000">
              <a:srgbClr val="703E08"/>
            </a:gs>
          </a:gsLst>
          <a:path path="circle">
            <a:fillToRect l="50000" t="50000" r="50000" b="50000"/>
          </a:path>
          <a:tileRect/>
        </a:gradFill>
        <a:effectLst/>
      </p:bgPr>
    </p:bg>
    <p:spTree>
      <p:nvGrpSpPr>
        <p:cNvPr id="1" name="Shape 66"/>
        <p:cNvGrpSpPr/>
        <p:nvPr/>
      </p:nvGrpSpPr>
      <p:grpSpPr>
        <a:xfrm>
          <a:off x="0" y="0"/>
          <a:ext cx="0" cy="0"/>
          <a:chOff x="0" y="0"/>
          <a:chExt cx="0" cy="0"/>
        </a:xfrm>
      </p:grpSpPr>
      <p:sp>
        <p:nvSpPr>
          <p:cNvPr id="67" name="Google Shape;67;p15"/>
          <p:cNvSpPr/>
          <p:nvPr/>
        </p:nvSpPr>
        <p:spPr>
          <a:xfrm>
            <a:off x="193875" y="1291250"/>
            <a:ext cx="4628700" cy="36126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title"/>
          </p:nvPr>
        </p:nvSpPr>
        <p:spPr>
          <a:xfrm>
            <a:off x="311700" y="309642"/>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Freckle Face"/>
                <a:ea typeface="Freckle Face"/>
                <a:cs typeface="Freckle Face"/>
                <a:sym typeface="Freckle Face"/>
              </a:rPr>
              <a:t>Echo &amp; Weber Canyon Tunnels </a:t>
            </a:r>
            <a:endParaRPr sz="4800">
              <a:latin typeface="Freckle Face"/>
              <a:ea typeface="Freckle Face"/>
              <a:cs typeface="Freckle Face"/>
              <a:sym typeface="Freckle Face"/>
            </a:endParaRPr>
          </a:p>
        </p:txBody>
      </p:sp>
      <p:pic>
        <p:nvPicPr>
          <p:cNvPr id="69" name="Google Shape;69;p15"/>
          <p:cNvPicPr preferRelativeResize="0"/>
          <p:nvPr/>
        </p:nvPicPr>
        <p:blipFill rotWithShape="1">
          <a:blip r:embed="rId3">
            <a:alphaModFix/>
          </a:blip>
          <a:srcRect l="3376" r="3357"/>
          <a:stretch/>
        </p:blipFill>
        <p:spPr>
          <a:xfrm>
            <a:off x="460425" y="1567075"/>
            <a:ext cx="4111575" cy="3093750"/>
          </a:xfrm>
          <a:prstGeom prst="rect">
            <a:avLst/>
          </a:prstGeom>
          <a:noFill/>
          <a:ln>
            <a:noFill/>
          </a:ln>
        </p:spPr>
      </p:pic>
      <p:sp>
        <p:nvSpPr>
          <p:cNvPr id="70" name="Google Shape;70;p15"/>
          <p:cNvSpPr/>
          <p:nvPr/>
        </p:nvSpPr>
        <p:spPr>
          <a:xfrm>
            <a:off x="4203600" y="2689875"/>
            <a:ext cx="4628700" cy="39984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Google Shape;71;p15"/>
          <p:cNvPicPr preferRelativeResize="0"/>
          <p:nvPr/>
        </p:nvPicPr>
        <p:blipFill rotWithShape="1">
          <a:blip r:embed="rId4">
            <a:alphaModFix/>
          </a:blip>
          <a:srcRect l="6498" r="5083"/>
          <a:stretch/>
        </p:blipFill>
        <p:spPr>
          <a:xfrm>
            <a:off x="4520325" y="3000475"/>
            <a:ext cx="3995250" cy="33772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1430662" y="-1"/>
            <a:ext cx="6282684" cy="6858001"/>
          </a:xfrm>
          <a:prstGeom prst="rect">
            <a:avLst/>
          </a:prstGeom>
          <a:noFill/>
          <a:ln>
            <a:noFill/>
          </a:ln>
        </p:spPr>
      </p:pic>
      <p:sp>
        <p:nvSpPr>
          <p:cNvPr id="77" name="Google Shape;77;p16"/>
          <p:cNvSpPr/>
          <p:nvPr/>
        </p:nvSpPr>
        <p:spPr>
          <a:xfrm>
            <a:off x="4876843" y="1789140"/>
            <a:ext cx="151500" cy="1005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p:nvPr/>
        </p:nvSpPr>
        <p:spPr>
          <a:xfrm rot="-2836198">
            <a:off x="4635811" y="1110815"/>
            <a:ext cx="1317525" cy="35134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CC0000"/>
                </a:solidFill>
              </a:rPr>
              <a:t>Union Pacific</a:t>
            </a:r>
            <a:r>
              <a:rPr lang="en" b="1"/>
              <a:t> </a:t>
            </a:r>
            <a:endParaRPr b="1"/>
          </a:p>
        </p:txBody>
      </p:sp>
      <p:sp>
        <p:nvSpPr>
          <p:cNvPr id="79" name="Google Shape;79;p16"/>
          <p:cNvSpPr txBox="1"/>
          <p:nvPr/>
        </p:nvSpPr>
        <p:spPr>
          <a:xfrm rot="-2836014">
            <a:off x="2180282" y="877300"/>
            <a:ext cx="1474835" cy="35134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9900FF"/>
                </a:solidFill>
              </a:rPr>
              <a:t>Central Pacific </a:t>
            </a:r>
            <a:endParaRPr b="1">
              <a:solidFill>
                <a:srgbClr val="9900FF"/>
              </a:solidFill>
            </a:endParaRPr>
          </a:p>
        </p:txBody>
      </p:sp>
      <p:sp>
        <p:nvSpPr>
          <p:cNvPr id="80" name="Google Shape;80;p16"/>
          <p:cNvSpPr/>
          <p:nvPr/>
        </p:nvSpPr>
        <p:spPr>
          <a:xfrm>
            <a:off x="2543225" y="1012082"/>
            <a:ext cx="2333625" cy="1002200"/>
          </a:xfrm>
          <a:custGeom>
            <a:avLst/>
            <a:gdLst/>
            <a:ahLst/>
            <a:cxnLst/>
            <a:rect l="l" t="t" r="r" b="b"/>
            <a:pathLst>
              <a:path w="93345" h="40088" extrusionOk="0">
                <a:moveTo>
                  <a:pt x="0" y="25029"/>
                </a:moveTo>
                <a:cubicBezTo>
                  <a:pt x="15683" y="25029"/>
                  <a:pt x="24626" y="-2812"/>
                  <a:pt x="40005" y="264"/>
                </a:cubicBezTo>
                <a:cubicBezTo>
                  <a:pt x="47085" y="1680"/>
                  <a:pt x="48616" y="11923"/>
                  <a:pt x="53721" y="17028"/>
                </a:cubicBezTo>
                <a:cubicBezTo>
                  <a:pt x="60061" y="23368"/>
                  <a:pt x="63764" y="32024"/>
                  <a:pt x="70104" y="38364"/>
                </a:cubicBezTo>
                <a:cubicBezTo>
                  <a:pt x="75687" y="43947"/>
                  <a:pt x="85450" y="33792"/>
                  <a:pt x="93345" y="33792"/>
                </a:cubicBezTo>
              </a:path>
            </a:pathLst>
          </a:custGeom>
          <a:noFill/>
          <a:ln w="38100" cap="flat" cmpd="sng">
            <a:solidFill>
              <a:srgbClr val="990000"/>
            </a:solidFill>
            <a:prstDash val="solid"/>
            <a:round/>
            <a:headEnd type="none" w="med" len="med"/>
            <a:tailEnd type="none" w="med" len="med"/>
          </a:ln>
        </p:spPr>
      </p:sp>
      <p:sp>
        <p:nvSpPr>
          <p:cNvPr id="81" name="Google Shape;81;p16"/>
          <p:cNvSpPr/>
          <p:nvPr/>
        </p:nvSpPr>
        <p:spPr>
          <a:xfrm>
            <a:off x="3661388" y="1162750"/>
            <a:ext cx="228600" cy="247500"/>
          </a:xfrm>
          <a:prstGeom prst="mathMultiply">
            <a:avLst>
              <a:gd name="adj1" fmla="val 2352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2445460" y="1565748"/>
            <a:ext cx="151500" cy="100500"/>
          </a:xfrm>
          <a:prstGeom prst="ellipse">
            <a:avLst/>
          </a:prstGeom>
          <a:solidFill>
            <a:srgbClr val="9900FF"/>
          </a:solid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2675800" y="1605475"/>
            <a:ext cx="1486575" cy="218050"/>
          </a:xfrm>
          <a:custGeom>
            <a:avLst/>
            <a:gdLst/>
            <a:ahLst/>
            <a:cxnLst/>
            <a:rect l="l" t="t" r="r" b="b"/>
            <a:pathLst>
              <a:path w="59463" h="8722" extrusionOk="0">
                <a:moveTo>
                  <a:pt x="59463" y="8722"/>
                </a:moveTo>
                <a:cubicBezTo>
                  <a:pt x="39430" y="8722"/>
                  <a:pt x="20033" y="0"/>
                  <a:pt x="0" y="0"/>
                </a:cubicBezTo>
              </a:path>
            </a:pathLst>
          </a:custGeom>
          <a:noFill/>
          <a:ln w="28575" cap="flat" cmpd="sng">
            <a:solidFill>
              <a:srgbClr val="FF9900"/>
            </a:solidFill>
            <a:prstDash val="dash"/>
            <a:round/>
            <a:headEnd type="none" w="med" len="med"/>
            <a:tailEnd type="none" w="med" len="med"/>
          </a:ln>
        </p:spPr>
      </p:sp>
      <p:pic>
        <p:nvPicPr>
          <p:cNvPr id="84" name="Google Shape;84;p16"/>
          <p:cNvPicPr preferRelativeResize="0"/>
          <p:nvPr/>
        </p:nvPicPr>
        <p:blipFill>
          <a:blip r:embed="rId4">
            <a:alphaModFix/>
          </a:blip>
          <a:stretch>
            <a:fillRect/>
          </a:stretch>
        </p:blipFill>
        <p:spPr>
          <a:xfrm>
            <a:off x="4718580" y="3429004"/>
            <a:ext cx="4136550" cy="3164470"/>
          </a:xfrm>
          <a:prstGeom prst="rect">
            <a:avLst/>
          </a:prstGeom>
          <a:noFill/>
          <a:ln w="76200" cap="flat" cmpd="sng">
            <a:solidFill>
              <a:srgbClr val="000000"/>
            </a:solidFill>
            <a:prstDash val="solid"/>
            <a:round/>
            <a:headEnd type="none" w="sm" len="sm"/>
            <a:tailEnd type="none" w="sm" len="sm"/>
          </a:ln>
        </p:spPr>
      </p:pic>
      <p:pic>
        <p:nvPicPr>
          <p:cNvPr id="85" name="Google Shape;85;p16"/>
          <p:cNvPicPr preferRelativeResize="0"/>
          <p:nvPr/>
        </p:nvPicPr>
        <p:blipFill rotWithShape="1">
          <a:blip r:embed="rId5">
            <a:alphaModFix/>
          </a:blip>
          <a:srcRect l="10852" t="8619" r="10844" b="7698"/>
          <a:stretch/>
        </p:blipFill>
        <p:spPr>
          <a:xfrm>
            <a:off x="334000" y="3460032"/>
            <a:ext cx="4136550" cy="3102418"/>
          </a:xfrm>
          <a:prstGeom prst="rect">
            <a:avLst/>
          </a:prstGeom>
          <a:noFill/>
          <a:ln w="76200"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10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1000"/>
                                        <p:tgtEl>
                                          <p:spTgt spid="8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1000"/>
                                        <p:tgtEl>
                                          <p:spTgt spid="83"/>
                                        </p:tgtEl>
                                      </p:cBhvr>
                                    </p:animEffect>
                                  </p:childTnLst>
                                </p:cTn>
                              </p:par>
                              <p:par>
                                <p:cTn id="21" presetID="10" presetClass="entr" presetSubtype="0" fill="hold" nodeType="with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392</Words>
  <Application>Microsoft Office PowerPoint</Application>
  <PresentationFormat>On-screen Show (4:3)</PresentationFormat>
  <Paragraphs>18</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Freckle Face</vt:lpstr>
      <vt:lpstr>Arial</vt:lpstr>
      <vt:lpstr>Irish Grover</vt:lpstr>
      <vt:lpstr>Simple Light</vt:lpstr>
      <vt:lpstr>PowerPoint Presentation</vt:lpstr>
      <vt:lpstr>PowerPoint Presentation</vt:lpstr>
      <vt:lpstr>Echo &amp; Weber Canyon Tunnels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Wendy Rex Atzet</cp:lastModifiedBy>
  <cp:revision>1</cp:revision>
  <dcterms:modified xsi:type="dcterms:W3CDTF">2018-10-15T16:54:38Z</dcterms:modified>
</cp:coreProperties>
</file>