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39"/>
  </p:notesMasterIdLst>
  <p:sldIdLst>
    <p:sldId id="256" r:id="rId2"/>
    <p:sldId id="258" r:id="rId3"/>
    <p:sldId id="268" r:id="rId4"/>
    <p:sldId id="263" r:id="rId5"/>
    <p:sldId id="269" r:id="rId6"/>
    <p:sldId id="264" r:id="rId7"/>
    <p:sldId id="261" r:id="rId8"/>
    <p:sldId id="271" r:id="rId9"/>
    <p:sldId id="273" r:id="rId10"/>
    <p:sldId id="265" r:id="rId11"/>
    <p:sldId id="272" r:id="rId12"/>
    <p:sldId id="275" r:id="rId13"/>
    <p:sldId id="276" r:id="rId14"/>
    <p:sldId id="274" r:id="rId15"/>
    <p:sldId id="277" r:id="rId16"/>
    <p:sldId id="278" r:id="rId17"/>
    <p:sldId id="266" r:id="rId18"/>
    <p:sldId id="267" r:id="rId19"/>
    <p:sldId id="289" r:id="rId20"/>
    <p:sldId id="290" r:id="rId21"/>
    <p:sldId id="257" r:id="rId22"/>
    <p:sldId id="294" r:id="rId23"/>
    <p:sldId id="270" r:id="rId24"/>
    <p:sldId id="262" r:id="rId25"/>
    <p:sldId id="279" r:id="rId26"/>
    <p:sldId id="292" r:id="rId27"/>
    <p:sldId id="291" r:id="rId28"/>
    <p:sldId id="281" r:id="rId29"/>
    <p:sldId id="280" r:id="rId30"/>
    <p:sldId id="282" r:id="rId31"/>
    <p:sldId id="284" r:id="rId32"/>
    <p:sldId id="285" r:id="rId33"/>
    <p:sldId id="286" r:id="rId34"/>
    <p:sldId id="287" r:id="rId35"/>
    <p:sldId id="283" r:id="rId36"/>
    <p:sldId id="293" r:id="rId37"/>
    <p:sldId id="288"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004" autoAdjust="0"/>
    <p:restoredTop sz="93255" autoAdjust="0"/>
  </p:normalViewPr>
  <p:slideViewPr>
    <p:cSldViewPr snapToGrid="0">
      <p:cViewPr varScale="1">
        <p:scale>
          <a:sx n="57" d="100"/>
          <a:sy n="57" d="100"/>
        </p:scale>
        <p:origin x="976" y="4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46" d="100"/>
          <a:sy n="46" d="100"/>
        </p:scale>
        <p:origin x="2796" y="5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17CC39-2BFE-4C11-8282-BD1D8F6B5661}" type="datetimeFigureOut">
              <a:rPr lang="en-US" smtClean="0"/>
              <a:t>12/4/2018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A07790-4C9F-445B-890D-7DFDA52E77C3}" type="slidenum">
              <a:rPr lang="en-US" smtClean="0"/>
              <a:t>‹#›</a:t>
            </a:fld>
            <a:endParaRPr lang="en-US"/>
          </a:p>
        </p:txBody>
      </p:sp>
    </p:spTree>
    <p:extLst>
      <p:ext uri="{BB962C8B-B14F-4D97-AF65-F5344CB8AC3E}">
        <p14:creationId xmlns:p14="http://schemas.microsoft.com/office/powerpoint/2010/main" val="2058895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option one,</a:t>
            </a:r>
            <a:r>
              <a:rPr lang="en-US" baseline="0" dirty="0" smtClean="0"/>
              <a:t> geared towards helping students identify and “think big” about issues that they care about.  </a:t>
            </a:r>
            <a:endParaRPr lang="en-US" dirty="0"/>
          </a:p>
        </p:txBody>
      </p:sp>
      <p:sp>
        <p:nvSpPr>
          <p:cNvPr id="4" name="Slide Number Placeholder 3"/>
          <p:cNvSpPr>
            <a:spLocks noGrp="1"/>
          </p:cNvSpPr>
          <p:nvPr>
            <p:ph type="sldNum" sz="quarter" idx="10"/>
          </p:nvPr>
        </p:nvSpPr>
        <p:spPr/>
        <p:txBody>
          <a:bodyPr/>
          <a:lstStyle/>
          <a:p>
            <a:fld id="{25A07790-4C9F-445B-890D-7DFDA52E77C3}" type="slidenum">
              <a:rPr lang="en-US" smtClean="0"/>
              <a:t>2</a:t>
            </a:fld>
            <a:endParaRPr lang="en-US"/>
          </a:p>
        </p:txBody>
      </p:sp>
    </p:spTree>
    <p:extLst>
      <p:ext uri="{BB962C8B-B14F-4D97-AF65-F5344CB8AC3E}">
        <p14:creationId xmlns:p14="http://schemas.microsoft.com/office/powerpoint/2010/main" val="1191950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a:t>
            </a:r>
            <a:r>
              <a:rPr lang="en-US" baseline="0" dirty="0" smtClean="0"/>
              <a:t> </a:t>
            </a:r>
            <a:r>
              <a:rPr lang="en-US" dirty="0" smtClean="0"/>
              <a:t>interactive</a:t>
            </a:r>
            <a:r>
              <a:rPr lang="en-US" baseline="0" dirty="0" smtClean="0"/>
              <a:t> timeline that you can use to help identify the different years being discussed.  The timeline is sortable by themes, so selecting discoveries allows you to identify the moon landing in time, but also selecting on inventions can help students place events in context, since so many inventions that they are used to, such as the mobile phone or the first </a:t>
            </a:r>
            <a:r>
              <a:rPr lang="en-US" baseline="0" dirty="0" err="1" smtClean="0"/>
              <a:t>iphone</a:t>
            </a:r>
            <a:r>
              <a:rPr lang="en-US" baseline="0" dirty="0" smtClean="0"/>
              <a:t> are within this time frame. </a:t>
            </a:r>
            <a:endParaRPr lang="en-US" dirty="0"/>
          </a:p>
        </p:txBody>
      </p:sp>
      <p:sp>
        <p:nvSpPr>
          <p:cNvPr id="4" name="Slide Number Placeholder 3"/>
          <p:cNvSpPr>
            <a:spLocks noGrp="1"/>
          </p:cNvSpPr>
          <p:nvPr>
            <p:ph type="sldNum" sz="quarter" idx="10"/>
          </p:nvPr>
        </p:nvSpPr>
        <p:spPr/>
        <p:txBody>
          <a:bodyPr/>
          <a:lstStyle/>
          <a:p>
            <a:fld id="{25A07790-4C9F-445B-890D-7DFDA52E77C3}" type="slidenum">
              <a:rPr lang="en-US" smtClean="0"/>
              <a:t>4</a:t>
            </a:fld>
            <a:endParaRPr lang="en-US"/>
          </a:p>
        </p:txBody>
      </p:sp>
    </p:spTree>
    <p:extLst>
      <p:ext uri="{BB962C8B-B14F-4D97-AF65-F5344CB8AC3E}">
        <p14:creationId xmlns:p14="http://schemas.microsoft.com/office/powerpoint/2010/main" val="1989182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this slide</a:t>
            </a:r>
            <a:r>
              <a:rPr lang="en-US" baseline="0" dirty="0" smtClean="0"/>
              <a:t> for option one where students are generating their own ideas.</a:t>
            </a:r>
            <a:endParaRPr lang="en-US" dirty="0"/>
          </a:p>
        </p:txBody>
      </p:sp>
      <p:sp>
        <p:nvSpPr>
          <p:cNvPr id="4" name="Slide Number Placeholder 3"/>
          <p:cNvSpPr>
            <a:spLocks noGrp="1"/>
          </p:cNvSpPr>
          <p:nvPr>
            <p:ph type="sldNum" sz="quarter" idx="10"/>
          </p:nvPr>
        </p:nvSpPr>
        <p:spPr/>
        <p:txBody>
          <a:bodyPr/>
          <a:lstStyle/>
          <a:p>
            <a:fld id="{25A07790-4C9F-445B-890D-7DFDA52E77C3}" type="slidenum">
              <a:rPr lang="en-US" smtClean="0"/>
              <a:t>17</a:t>
            </a:fld>
            <a:endParaRPr lang="en-US"/>
          </a:p>
        </p:txBody>
      </p:sp>
    </p:spTree>
    <p:extLst>
      <p:ext uri="{BB962C8B-B14F-4D97-AF65-F5344CB8AC3E}">
        <p14:creationId xmlns:p14="http://schemas.microsoft.com/office/powerpoint/2010/main" val="2699062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slide for option two,</a:t>
            </a:r>
            <a:r>
              <a:rPr lang="en-US" baseline="0" dirty="0" smtClean="0"/>
              <a:t> which would be to just get them pumped up about a bullet train/</a:t>
            </a:r>
            <a:r>
              <a:rPr lang="en-US" baseline="0" dirty="0" err="1" smtClean="0"/>
              <a:t>hyperloop</a:t>
            </a:r>
            <a:r>
              <a:rPr lang="en-US" baseline="0" dirty="0" smtClean="0"/>
              <a:t> concept. </a:t>
            </a:r>
            <a:endParaRPr lang="en-US" dirty="0"/>
          </a:p>
        </p:txBody>
      </p:sp>
      <p:sp>
        <p:nvSpPr>
          <p:cNvPr id="4" name="Slide Number Placeholder 3"/>
          <p:cNvSpPr>
            <a:spLocks noGrp="1"/>
          </p:cNvSpPr>
          <p:nvPr>
            <p:ph type="sldNum" sz="quarter" idx="10"/>
          </p:nvPr>
        </p:nvSpPr>
        <p:spPr/>
        <p:txBody>
          <a:bodyPr/>
          <a:lstStyle/>
          <a:p>
            <a:fld id="{25A07790-4C9F-445B-890D-7DFDA52E77C3}" type="slidenum">
              <a:rPr lang="en-US" smtClean="0"/>
              <a:t>21</a:t>
            </a:fld>
            <a:endParaRPr lang="en-US"/>
          </a:p>
        </p:txBody>
      </p:sp>
    </p:spTree>
    <p:extLst>
      <p:ext uri="{BB962C8B-B14F-4D97-AF65-F5344CB8AC3E}">
        <p14:creationId xmlns:p14="http://schemas.microsoft.com/office/powerpoint/2010/main" val="3197248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 students that for all of human</a:t>
            </a:r>
            <a:r>
              <a:rPr lang="en-US" baseline="0" dirty="0" smtClean="0"/>
              <a:t> history – all of human history – there had never been anything like the railroad.  The closest thing to a highway had been navigable rivers. </a:t>
            </a:r>
            <a:endParaRPr lang="en-US" dirty="0"/>
          </a:p>
        </p:txBody>
      </p:sp>
      <p:sp>
        <p:nvSpPr>
          <p:cNvPr id="4" name="Slide Number Placeholder 3"/>
          <p:cNvSpPr>
            <a:spLocks noGrp="1"/>
          </p:cNvSpPr>
          <p:nvPr>
            <p:ph type="sldNum" sz="quarter" idx="10"/>
          </p:nvPr>
        </p:nvSpPr>
        <p:spPr/>
        <p:txBody>
          <a:bodyPr/>
          <a:lstStyle/>
          <a:p>
            <a:fld id="{25A07790-4C9F-445B-890D-7DFDA52E77C3}" type="slidenum">
              <a:rPr lang="en-US" smtClean="0"/>
              <a:t>27</a:t>
            </a:fld>
            <a:endParaRPr lang="en-US"/>
          </a:p>
        </p:txBody>
      </p:sp>
    </p:spTree>
    <p:extLst>
      <p:ext uri="{BB962C8B-B14F-4D97-AF65-F5344CB8AC3E}">
        <p14:creationId xmlns:p14="http://schemas.microsoft.com/office/powerpoint/2010/main" val="3309647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92D0616-51DC-4555-946C-A05E5F826084}" type="datetimeFigureOut">
              <a:rPr lang="en-US" smtClean="0"/>
              <a:t>12/4/2018</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438E0360-7D05-4585-974D-4E3B6941D055}" type="slidenum">
              <a:rPr lang="en-US" smtClean="0"/>
              <a:t>‹#›</a:t>
            </a:fld>
            <a:endParaRPr lang="en-US"/>
          </a:p>
        </p:txBody>
      </p:sp>
    </p:spTree>
    <p:extLst>
      <p:ext uri="{BB962C8B-B14F-4D97-AF65-F5344CB8AC3E}">
        <p14:creationId xmlns:p14="http://schemas.microsoft.com/office/powerpoint/2010/main" val="2113475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92D0616-51DC-4555-946C-A05E5F826084}" type="datetimeFigureOut">
              <a:rPr lang="en-US" smtClean="0"/>
              <a:t>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E0360-7D05-4585-974D-4E3B6941D055}" type="slidenum">
              <a:rPr lang="en-US" smtClean="0"/>
              <a:t>‹#›</a:t>
            </a:fld>
            <a:endParaRPr lang="en-US"/>
          </a:p>
        </p:txBody>
      </p:sp>
    </p:spTree>
    <p:extLst>
      <p:ext uri="{BB962C8B-B14F-4D97-AF65-F5344CB8AC3E}">
        <p14:creationId xmlns:p14="http://schemas.microsoft.com/office/powerpoint/2010/main" val="1920167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92D0616-51DC-4555-946C-A05E5F826084}" type="datetimeFigureOut">
              <a:rPr lang="en-US" smtClean="0"/>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E0360-7D05-4585-974D-4E3B6941D055}" type="slidenum">
              <a:rPr lang="en-US" smtClean="0"/>
              <a:t>‹#›</a:t>
            </a:fld>
            <a:endParaRPr lang="en-US"/>
          </a:p>
        </p:txBody>
      </p:sp>
    </p:spTree>
    <p:extLst>
      <p:ext uri="{BB962C8B-B14F-4D97-AF65-F5344CB8AC3E}">
        <p14:creationId xmlns:p14="http://schemas.microsoft.com/office/powerpoint/2010/main" val="3370033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92D0616-51DC-4555-946C-A05E5F826084}" type="datetimeFigureOut">
              <a:rPr lang="en-US" smtClean="0"/>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E0360-7D05-4585-974D-4E3B6941D055}" type="slidenum">
              <a:rPr lang="en-US" smtClean="0"/>
              <a:t>‹#›</a:t>
            </a:fld>
            <a:endParaRPr lang="en-US"/>
          </a:p>
        </p:txBody>
      </p:sp>
    </p:spTree>
    <p:extLst>
      <p:ext uri="{BB962C8B-B14F-4D97-AF65-F5344CB8AC3E}">
        <p14:creationId xmlns:p14="http://schemas.microsoft.com/office/powerpoint/2010/main" val="2314853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92D0616-51DC-4555-946C-A05E5F826084}" type="datetimeFigureOut">
              <a:rPr lang="en-US" smtClean="0"/>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E0360-7D05-4585-974D-4E3B6941D055}" type="slidenum">
              <a:rPr lang="en-US" smtClean="0"/>
              <a:t>‹#›</a:t>
            </a:fld>
            <a:endParaRPr lang="en-US"/>
          </a:p>
        </p:txBody>
      </p:sp>
    </p:spTree>
    <p:extLst>
      <p:ext uri="{BB962C8B-B14F-4D97-AF65-F5344CB8AC3E}">
        <p14:creationId xmlns:p14="http://schemas.microsoft.com/office/powerpoint/2010/main" val="2088016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92D0616-51DC-4555-946C-A05E5F826084}" type="datetimeFigureOut">
              <a:rPr lang="en-US" smtClean="0"/>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E0360-7D05-4585-974D-4E3B6941D055}" type="slidenum">
              <a:rPr lang="en-US" smtClean="0"/>
              <a:t>‹#›</a:t>
            </a:fld>
            <a:endParaRPr lang="en-US"/>
          </a:p>
        </p:txBody>
      </p:sp>
    </p:spTree>
    <p:extLst>
      <p:ext uri="{BB962C8B-B14F-4D97-AF65-F5344CB8AC3E}">
        <p14:creationId xmlns:p14="http://schemas.microsoft.com/office/powerpoint/2010/main" val="2536080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92D0616-51DC-4555-946C-A05E5F826084}" type="datetimeFigureOut">
              <a:rPr lang="en-US" smtClean="0"/>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E0360-7D05-4585-974D-4E3B6941D055}" type="slidenum">
              <a:rPr lang="en-US" smtClean="0"/>
              <a:t>‹#›</a:t>
            </a:fld>
            <a:endParaRPr lang="en-US"/>
          </a:p>
        </p:txBody>
      </p:sp>
    </p:spTree>
    <p:extLst>
      <p:ext uri="{BB962C8B-B14F-4D97-AF65-F5344CB8AC3E}">
        <p14:creationId xmlns:p14="http://schemas.microsoft.com/office/powerpoint/2010/main" val="12691153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2D0616-51DC-4555-946C-A05E5F826084}" type="datetimeFigureOut">
              <a:rPr lang="en-US" smtClean="0"/>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E0360-7D05-4585-974D-4E3B6941D055}" type="slidenum">
              <a:rPr lang="en-US" smtClean="0"/>
              <a:t>‹#›</a:t>
            </a:fld>
            <a:endParaRPr lang="en-US"/>
          </a:p>
        </p:txBody>
      </p:sp>
    </p:spTree>
    <p:extLst>
      <p:ext uri="{BB962C8B-B14F-4D97-AF65-F5344CB8AC3E}">
        <p14:creationId xmlns:p14="http://schemas.microsoft.com/office/powerpoint/2010/main" val="25988932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2D0616-51DC-4555-946C-A05E5F826084}" type="datetimeFigureOut">
              <a:rPr lang="en-US" smtClean="0"/>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E0360-7D05-4585-974D-4E3B6941D055}" type="slidenum">
              <a:rPr lang="en-US" smtClean="0"/>
              <a:t>‹#›</a:t>
            </a:fld>
            <a:endParaRPr lang="en-US"/>
          </a:p>
        </p:txBody>
      </p:sp>
    </p:spTree>
    <p:extLst>
      <p:ext uri="{BB962C8B-B14F-4D97-AF65-F5344CB8AC3E}">
        <p14:creationId xmlns:p14="http://schemas.microsoft.com/office/powerpoint/2010/main" val="1754864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2D0616-51DC-4555-946C-A05E5F826084}" type="datetimeFigureOut">
              <a:rPr lang="en-US" smtClean="0"/>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438E0360-7D05-4585-974D-4E3B6941D055}" type="slidenum">
              <a:rPr lang="en-US" smtClean="0"/>
              <a:t>‹#›</a:t>
            </a:fld>
            <a:endParaRPr lang="en-US"/>
          </a:p>
        </p:txBody>
      </p:sp>
    </p:spTree>
    <p:extLst>
      <p:ext uri="{BB962C8B-B14F-4D97-AF65-F5344CB8AC3E}">
        <p14:creationId xmlns:p14="http://schemas.microsoft.com/office/powerpoint/2010/main" val="203532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92D0616-51DC-4555-946C-A05E5F826084}" type="datetimeFigureOut">
              <a:rPr lang="en-US" smtClean="0"/>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E0360-7D05-4585-974D-4E3B6941D055}" type="slidenum">
              <a:rPr lang="en-US" smtClean="0"/>
              <a:t>‹#›</a:t>
            </a:fld>
            <a:endParaRPr lang="en-US"/>
          </a:p>
        </p:txBody>
      </p:sp>
    </p:spTree>
    <p:extLst>
      <p:ext uri="{BB962C8B-B14F-4D97-AF65-F5344CB8AC3E}">
        <p14:creationId xmlns:p14="http://schemas.microsoft.com/office/powerpoint/2010/main" val="3756364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92D0616-51DC-4555-946C-A05E5F826084}" type="datetimeFigureOut">
              <a:rPr lang="en-US" smtClean="0"/>
              <a:t>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E0360-7D05-4585-974D-4E3B6941D055}" type="slidenum">
              <a:rPr lang="en-US" smtClean="0"/>
              <a:t>‹#›</a:t>
            </a:fld>
            <a:endParaRPr lang="en-US"/>
          </a:p>
        </p:txBody>
      </p:sp>
    </p:spTree>
    <p:extLst>
      <p:ext uri="{BB962C8B-B14F-4D97-AF65-F5344CB8AC3E}">
        <p14:creationId xmlns:p14="http://schemas.microsoft.com/office/powerpoint/2010/main" val="764044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92D0616-51DC-4555-946C-A05E5F826084}" type="datetimeFigureOut">
              <a:rPr lang="en-US" smtClean="0"/>
              <a:t>12/4/2018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8E0360-7D05-4585-974D-4E3B6941D055}" type="slidenum">
              <a:rPr lang="en-US" smtClean="0"/>
              <a:t>‹#›</a:t>
            </a:fld>
            <a:endParaRPr lang="en-US"/>
          </a:p>
        </p:txBody>
      </p:sp>
    </p:spTree>
    <p:extLst>
      <p:ext uri="{BB962C8B-B14F-4D97-AF65-F5344CB8AC3E}">
        <p14:creationId xmlns:p14="http://schemas.microsoft.com/office/powerpoint/2010/main" val="1365050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92D0616-51DC-4555-946C-A05E5F826084}" type="datetimeFigureOut">
              <a:rPr lang="en-US" smtClean="0"/>
              <a:t>12/4/2018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8E0360-7D05-4585-974D-4E3B6941D055}" type="slidenum">
              <a:rPr lang="en-US" smtClean="0"/>
              <a:t>‹#›</a:t>
            </a:fld>
            <a:endParaRPr lang="en-US"/>
          </a:p>
        </p:txBody>
      </p:sp>
    </p:spTree>
    <p:extLst>
      <p:ext uri="{BB962C8B-B14F-4D97-AF65-F5344CB8AC3E}">
        <p14:creationId xmlns:p14="http://schemas.microsoft.com/office/powerpoint/2010/main" val="43061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2D0616-51DC-4555-946C-A05E5F826084}" type="datetimeFigureOut">
              <a:rPr lang="en-US" smtClean="0"/>
              <a:t>12/4/2018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8E0360-7D05-4585-974D-4E3B6941D055}" type="slidenum">
              <a:rPr lang="en-US" smtClean="0"/>
              <a:t>‹#›</a:t>
            </a:fld>
            <a:endParaRPr lang="en-US"/>
          </a:p>
        </p:txBody>
      </p:sp>
    </p:spTree>
    <p:extLst>
      <p:ext uri="{BB962C8B-B14F-4D97-AF65-F5344CB8AC3E}">
        <p14:creationId xmlns:p14="http://schemas.microsoft.com/office/powerpoint/2010/main" val="373028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92D0616-51DC-4555-946C-A05E5F826084}" type="datetimeFigureOut">
              <a:rPr lang="en-US" smtClean="0"/>
              <a:t>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E0360-7D05-4585-974D-4E3B6941D055}" type="slidenum">
              <a:rPr lang="en-US" smtClean="0"/>
              <a:t>‹#›</a:t>
            </a:fld>
            <a:endParaRPr lang="en-US"/>
          </a:p>
        </p:txBody>
      </p:sp>
    </p:spTree>
    <p:extLst>
      <p:ext uri="{BB962C8B-B14F-4D97-AF65-F5344CB8AC3E}">
        <p14:creationId xmlns:p14="http://schemas.microsoft.com/office/powerpoint/2010/main" val="569997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92D0616-51DC-4555-946C-A05E5F826084}" type="datetimeFigureOut">
              <a:rPr lang="en-US" smtClean="0"/>
              <a:t>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E0360-7D05-4585-974D-4E3B6941D055}" type="slidenum">
              <a:rPr lang="en-US" smtClean="0"/>
              <a:t>‹#›</a:t>
            </a:fld>
            <a:endParaRPr lang="en-US"/>
          </a:p>
        </p:txBody>
      </p:sp>
    </p:spTree>
    <p:extLst>
      <p:ext uri="{BB962C8B-B14F-4D97-AF65-F5344CB8AC3E}">
        <p14:creationId xmlns:p14="http://schemas.microsoft.com/office/powerpoint/2010/main" val="2710340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92D0616-51DC-4555-946C-A05E5F826084}" type="datetimeFigureOut">
              <a:rPr lang="en-US" smtClean="0"/>
              <a:t>12/4/2018</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38E0360-7D05-4585-974D-4E3B6941D055}" type="slidenum">
              <a:rPr lang="en-US" smtClean="0"/>
              <a:t>‹#›</a:t>
            </a:fld>
            <a:endParaRPr lang="en-US"/>
          </a:p>
        </p:txBody>
      </p:sp>
    </p:spTree>
    <p:extLst>
      <p:ext uri="{BB962C8B-B14F-4D97-AF65-F5344CB8AC3E}">
        <p14:creationId xmlns:p14="http://schemas.microsoft.com/office/powerpoint/2010/main" val="343742905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le.utah.gov/GIS/findDistrict.jsp"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commons.wikimedia.org/w/index.php?title=File:East_and_West_Shaking_hands_at_the_laying_of_last_rail_Union_Pacific_Railroad_-_Restoration.jpg&amp;oldid=300605569" TargetMode="External"/><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commons.wikimedia.org/w/index.php?title=File:Chinese_railroad_workers_sierra_nevada.jpg&amp;oldid=313083439"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commons.wikimedia.org/w/index.php?title=File:East_and_West_Shaking_hands_at_the_laying_of_last_rail_Union_Pacific_Railroad_-_Restoration.jpg&amp;oldid=300605569" TargetMode="External"/><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histography.io/"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nbcnews.com/mach/video/160-beats-per-minute-the-final-frantic-moments-before-the-historic-moon-landing-1281831491805?v=railb&amp;"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nasa.gov/wav/62284main_onesmall2.wav"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TuW4oGKzVKc"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The Transcontinental Railroad, Apollo 11, and </a:t>
            </a:r>
            <a:br>
              <a:rPr lang="en-US" dirty="0" smtClean="0"/>
            </a:br>
            <a:r>
              <a:rPr lang="en-US" dirty="0" smtClean="0"/>
              <a:t>the “Next Moon Shot”</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484496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3414" y="5631226"/>
            <a:ext cx="1371600" cy="769435"/>
          </a:xfrm>
        </p:spPr>
        <p:txBody>
          <a:bodyPr>
            <a:normAutofit fontScale="90000"/>
          </a:bodyPr>
          <a:lstStyle/>
          <a:p>
            <a:r>
              <a:rPr lang="en-US" sz="900" dirty="0"/>
              <a:t>https://www.smithsonianmag.com/history/forgotten-black-women-mathematicians-who-helped-win-wars-and-send-astronauts-space-180960393</a:t>
            </a:r>
            <a:r>
              <a:rPr lang="en-US" sz="900" dirty="0" smtClean="0"/>
              <a:t>/’</a:t>
            </a:r>
            <a:br>
              <a:rPr lang="en-US" sz="900" dirty="0" smtClean="0"/>
            </a:br>
            <a:endParaRPr lang="en-US" sz="900" dirty="0"/>
          </a:p>
        </p:txBody>
      </p:sp>
      <p:pic>
        <p:nvPicPr>
          <p:cNvPr id="4" name="Content Placeholder 3"/>
          <p:cNvPicPr>
            <a:picLocks noGrp="1" noChangeAspect="1"/>
          </p:cNvPicPr>
          <p:nvPr>
            <p:ph idx="1"/>
          </p:nvPr>
        </p:nvPicPr>
        <p:blipFill>
          <a:blip r:embed="rId2"/>
          <a:stretch>
            <a:fillRect/>
          </a:stretch>
        </p:blipFill>
        <p:spPr>
          <a:xfrm>
            <a:off x="2123178" y="1387214"/>
            <a:ext cx="5682676" cy="5205333"/>
          </a:xfrm>
          <a:prstGeom prst="rect">
            <a:avLst/>
          </a:prstGeom>
        </p:spPr>
      </p:pic>
      <p:sp>
        <p:nvSpPr>
          <p:cNvPr id="5" name="TextBox 4"/>
          <p:cNvSpPr txBox="1"/>
          <p:nvPr/>
        </p:nvSpPr>
        <p:spPr>
          <a:xfrm>
            <a:off x="1862252" y="390292"/>
            <a:ext cx="8564137" cy="707886"/>
          </a:xfrm>
          <a:prstGeom prst="rect">
            <a:avLst/>
          </a:prstGeom>
          <a:noFill/>
        </p:spPr>
        <p:txBody>
          <a:bodyPr wrap="square" rtlCol="0">
            <a:spAutoFit/>
          </a:bodyPr>
          <a:lstStyle/>
          <a:p>
            <a:r>
              <a:rPr lang="en-US" sz="4000" dirty="0" smtClean="0"/>
              <a:t>A Diverse and Talented Work Force </a:t>
            </a:r>
            <a:endParaRPr lang="en-US" sz="4000" dirty="0"/>
          </a:p>
        </p:txBody>
      </p:sp>
    </p:spTree>
    <p:extLst>
      <p:ext uri="{BB962C8B-B14F-4D97-AF65-F5344CB8AC3E}">
        <p14:creationId xmlns:p14="http://schemas.microsoft.com/office/powerpoint/2010/main" val="31373731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89589" y="529763"/>
            <a:ext cx="9913434" cy="4274472"/>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r>
              <a:rPr lang="en-US" dirty="0"/>
              <a:t>https://</a:t>
            </a:r>
            <a:r>
              <a:rPr lang="en-US" dirty="0" smtClean="0"/>
              <a:t>www.foxmovies.com/movies/hidden-figures</a:t>
            </a:r>
          </a:p>
        </p:txBody>
      </p:sp>
    </p:spTree>
    <p:extLst>
      <p:ext uri="{BB962C8B-B14F-4D97-AF65-F5344CB8AC3E}">
        <p14:creationId xmlns:p14="http://schemas.microsoft.com/office/powerpoint/2010/main" val="20103722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Scientists came from </a:t>
            </a:r>
            <a:r>
              <a:rPr lang="en-US" dirty="0"/>
              <a:t>a</a:t>
            </a:r>
            <a:r>
              <a:rPr lang="en-US" dirty="0" smtClean="0"/>
              <a:t>round the World</a:t>
            </a:r>
            <a:endParaRPr lang="en-US" dirty="0"/>
          </a:p>
        </p:txBody>
      </p:sp>
      <p:pic>
        <p:nvPicPr>
          <p:cNvPr id="4" name="Content Placeholder 3"/>
          <p:cNvPicPr>
            <a:picLocks noGrp="1" noChangeAspect="1"/>
          </p:cNvPicPr>
          <p:nvPr>
            <p:ph idx="1"/>
          </p:nvPr>
        </p:nvPicPr>
        <p:blipFill>
          <a:blip r:embed="rId2"/>
          <a:stretch>
            <a:fillRect/>
          </a:stretch>
        </p:blipFill>
        <p:spPr>
          <a:xfrm>
            <a:off x="2849195" y="2078308"/>
            <a:ext cx="2782171" cy="3571531"/>
          </a:xfrm>
          <a:prstGeom prst="rect">
            <a:avLst/>
          </a:prstGeom>
        </p:spPr>
      </p:pic>
      <p:sp>
        <p:nvSpPr>
          <p:cNvPr id="5" name="Rectangle 4"/>
          <p:cNvSpPr/>
          <p:nvPr/>
        </p:nvSpPr>
        <p:spPr>
          <a:xfrm>
            <a:off x="4352693" y="5826733"/>
            <a:ext cx="6096000" cy="646331"/>
          </a:xfrm>
          <a:prstGeom prst="rect">
            <a:avLst/>
          </a:prstGeom>
        </p:spPr>
        <p:txBody>
          <a:bodyPr>
            <a:spAutoFit/>
          </a:bodyPr>
          <a:lstStyle/>
          <a:p>
            <a:r>
              <a:rPr lang="en-US" dirty="0"/>
              <a:t>https://en.wikipedia.org/w/index.php?title=Wernher_von_Braun&amp;oldid=864867766</a:t>
            </a:r>
          </a:p>
        </p:txBody>
      </p:sp>
    </p:spTree>
    <p:extLst>
      <p:ext uri="{BB962C8B-B14F-4D97-AF65-F5344CB8AC3E}">
        <p14:creationId xmlns:p14="http://schemas.microsoft.com/office/powerpoint/2010/main" val="5774966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Investment</a:t>
            </a:r>
            <a:endParaRPr lang="en-US" dirty="0"/>
          </a:p>
        </p:txBody>
      </p:sp>
      <p:sp>
        <p:nvSpPr>
          <p:cNvPr id="3" name="Content Placeholder 2"/>
          <p:cNvSpPr>
            <a:spLocks noGrp="1"/>
          </p:cNvSpPr>
          <p:nvPr>
            <p:ph idx="1"/>
          </p:nvPr>
        </p:nvSpPr>
        <p:spPr/>
        <p:txBody>
          <a:bodyPr/>
          <a:lstStyle/>
          <a:p>
            <a:r>
              <a:rPr lang="en-US" dirty="0"/>
              <a:t>President Kennedy, in his speech, asks for money from the Congress to help pay for it.</a:t>
            </a:r>
          </a:p>
        </p:txBody>
      </p:sp>
    </p:spTree>
    <p:extLst>
      <p:ext uri="{BB962C8B-B14F-4D97-AF65-F5344CB8AC3E}">
        <p14:creationId xmlns:p14="http://schemas.microsoft.com/office/powerpoint/2010/main" val="36030746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Innovations</a:t>
            </a:r>
            <a:endParaRPr lang="en-US" dirty="0"/>
          </a:p>
        </p:txBody>
      </p:sp>
      <p:sp>
        <p:nvSpPr>
          <p:cNvPr id="3" name="Content Placeholder 2"/>
          <p:cNvSpPr>
            <a:spLocks noGrp="1"/>
          </p:cNvSpPr>
          <p:nvPr>
            <p:ph idx="1"/>
          </p:nvPr>
        </p:nvSpPr>
        <p:spPr/>
        <p:txBody>
          <a:bodyPr/>
          <a:lstStyle/>
          <a:p>
            <a:r>
              <a:rPr lang="en-US" dirty="0"/>
              <a:t>The United States had only sent their first person into space in 1961, and manned </a:t>
            </a:r>
            <a:r>
              <a:rPr lang="en-US" dirty="0" err="1"/>
              <a:t>spacecrafts</a:t>
            </a:r>
            <a:r>
              <a:rPr lang="en-US" dirty="0"/>
              <a:t> – and especially a spacecraft to the moon – had never been done before. </a:t>
            </a:r>
            <a:r>
              <a:rPr lang="en-US" dirty="0" smtClean="0"/>
              <a:t>Rockets of this type were also only about 30 years old, a tiny fraction of human history. </a:t>
            </a:r>
            <a:endParaRPr lang="en-US" dirty="0"/>
          </a:p>
        </p:txBody>
      </p:sp>
    </p:spTree>
    <p:extLst>
      <p:ext uri="{BB962C8B-B14F-4D97-AF65-F5344CB8AC3E}">
        <p14:creationId xmlns:p14="http://schemas.microsoft.com/office/powerpoint/2010/main" val="30381812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Hard-Work and Risk-Taking</a:t>
            </a:r>
            <a:endParaRPr lang="en-US" dirty="0"/>
          </a:p>
        </p:txBody>
      </p:sp>
      <p:sp>
        <p:nvSpPr>
          <p:cNvPr id="3" name="Content Placeholder 2"/>
          <p:cNvSpPr>
            <a:spLocks noGrp="1"/>
          </p:cNvSpPr>
          <p:nvPr>
            <p:ph idx="1"/>
          </p:nvPr>
        </p:nvSpPr>
        <p:spPr/>
        <p:txBody>
          <a:bodyPr/>
          <a:lstStyle/>
          <a:p>
            <a:pPr marL="0" indent="0">
              <a:buNone/>
            </a:pPr>
            <a:r>
              <a:rPr lang="en-US" dirty="0" smtClean="0"/>
              <a:t> People even lost their lives in </a:t>
            </a:r>
          </a:p>
          <a:p>
            <a:pPr marL="0" indent="0">
              <a:buNone/>
            </a:pPr>
            <a:r>
              <a:rPr lang="en-US" dirty="0" smtClean="0"/>
              <a:t>the endeavor, including astronauts</a:t>
            </a:r>
          </a:p>
          <a:p>
            <a:pPr marL="0" indent="0">
              <a:buNone/>
            </a:pPr>
            <a:r>
              <a:rPr lang="en-US" dirty="0" smtClean="0"/>
              <a:t>Virgil Grissom, Edward White, and</a:t>
            </a:r>
          </a:p>
          <a:p>
            <a:pPr marL="0" indent="0">
              <a:buNone/>
            </a:pPr>
            <a:r>
              <a:rPr lang="en-US" dirty="0" smtClean="0"/>
              <a:t>Roger Chaffee. </a:t>
            </a:r>
            <a:endParaRPr lang="en-US" dirty="0"/>
          </a:p>
        </p:txBody>
      </p:sp>
      <p:pic>
        <p:nvPicPr>
          <p:cNvPr id="4" name="Picture 3"/>
          <p:cNvPicPr>
            <a:picLocks noChangeAspect="1"/>
          </p:cNvPicPr>
          <p:nvPr/>
        </p:nvPicPr>
        <p:blipFill>
          <a:blip r:embed="rId2"/>
          <a:stretch>
            <a:fillRect/>
          </a:stretch>
        </p:blipFill>
        <p:spPr>
          <a:xfrm>
            <a:off x="6096961" y="2323228"/>
            <a:ext cx="5651893" cy="3811742"/>
          </a:xfrm>
          <a:prstGeom prst="rect">
            <a:avLst/>
          </a:prstGeom>
        </p:spPr>
      </p:pic>
      <p:sp>
        <p:nvSpPr>
          <p:cNvPr id="5" name="Rectangle 4"/>
          <p:cNvSpPr/>
          <p:nvPr/>
        </p:nvSpPr>
        <p:spPr>
          <a:xfrm>
            <a:off x="7597697" y="6134970"/>
            <a:ext cx="6096000" cy="646331"/>
          </a:xfrm>
          <a:prstGeom prst="rect">
            <a:avLst/>
          </a:prstGeom>
        </p:spPr>
        <p:txBody>
          <a:bodyPr>
            <a:spAutoFit/>
          </a:bodyPr>
          <a:lstStyle/>
          <a:p>
            <a:r>
              <a:rPr lang="en-US" dirty="0"/>
              <a:t>https://airandspace.si.edu/multimedia-gallery/5379hjpg?id=5379</a:t>
            </a:r>
          </a:p>
        </p:txBody>
      </p:sp>
    </p:spTree>
    <p:extLst>
      <p:ext uri="{BB962C8B-B14F-4D97-AF65-F5344CB8AC3E}">
        <p14:creationId xmlns:p14="http://schemas.microsoft.com/office/powerpoint/2010/main" val="36270414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Dedication</a:t>
            </a:r>
            <a:endParaRPr lang="en-US" dirty="0"/>
          </a:p>
        </p:txBody>
      </p:sp>
      <p:sp>
        <p:nvSpPr>
          <p:cNvPr id="3" name="Content Placeholder 2"/>
          <p:cNvSpPr>
            <a:spLocks noGrp="1"/>
          </p:cNvSpPr>
          <p:nvPr>
            <p:ph idx="1"/>
          </p:nvPr>
        </p:nvSpPr>
        <p:spPr/>
        <p:txBody>
          <a:bodyPr/>
          <a:lstStyle/>
          <a:p>
            <a:r>
              <a:rPr lang="en-US" dirty="0"/>
              <a:t> Even after that terrible fire, people did not give up on the goal and vision for the program. </a:t>
            </a:r>
            <a:r>
              <a:rPr lang="en-US" dirty="0" smtClean="0"/>
              <a:t>  They stuck with it until there was success. </a:t>
            </a:r>
          </a:p>
          <a:p>
            <a:endParaRPr lang="en-US" dirty="0"/>
          </a:p>
          <a:p>
            <a:endParaRPr lang="en-US" dirty="0"/>
          </a:p>
        </p:txBody>
      </p:sp>
    </p:spTree>
    <p:extLst>
      <p:ext uri="{BB962C8B-B14F-4D97-AF65-F5344CB8AC3E}">
        <p14:creationId xmlns:p14="http://schemas.microsoft.com/office/powerpoint/2010/main" val="3290869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you think of issues today that could use a moonshot approach? </a:t>
            </a:r>
            <a:endParaRPr lang="en-US" dirty="0"/>
          </a:p>
        </p:txBody>
      </p:sp>
      <p:sp>
        <p:nvSpPr>
          <p:cNvPr id="3" name="Content Placeholder 2"/>
          <p:cNvSpPr>
            <a:spLocks noGrp="1"/>
          </p:cNvSpPr>
          <p:nvPr>
            <p:ph idx="1"/>
          </p:nvPr>
        </p:nvSpPr>
        <p:spPr/>
        <p:txBody>
          <a:bodyPr>
            <a:normAutofit/>
          </a:bodyPr>
          <a:lstStyle/>
          <a:p>
            <a:r>
              <a:rPr lang="en-US" sz="3600" b="1" dirty="0" smtClean="0"/>
              <a:t>Remember, moonshots</a:t>
            </a:r>
            <a:r>
              <a:rPr lang="en-US" sz="3600" dirty="0"/>
              <a:t> require significant breakthroughs in attitude, innovation, leadership, processes, management, and technology.</a:t>
            </a:r>
          </a:p>
        </p:txBody>
      </p:sp>
    </p:spTree>
    <p:extLst>
      <p:ext uri="{BB962C8B-B14F-4D97-AF65-F5344CB8AC3E}">
        <p14:creationId xmlns:p14="http://schemas.microsoft.com/office/powerpoint/2010/main" val="22173390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out this recent “moonshot”</a:t>
            </a:r>
            <a:endParaRPr lang="en-US" dirty="0"/>
          </a:p>
        </p:txBody>
      </p:sp>
      <p:pic>
        <p:nvPicPr>
          <p:cNvPr id="4" name="Content Placeholder 3"/>
          <p:cNvPicPr>
            <a:picLocks noGrp="1" noChangeAspect="1"/>
          </p:cNvPicPr>
          <p:nvPr>
            <p:ph idx="1"/>
          </p:nvPr>
        </p:nvPicPr>
        <p:blipFill>
          <a:blip r:embed="rId2"/>
          <a:stretch>
            <a:fillRect/>
          </a:stretch>
        </p:blipFill>
        <p:spPr>
          <a:xfrm>
            <a:off x="1250138" y="2019089"/>
            <a:ext cx="10018712" cy="2435103"/>
          </a:xfrm>
          <a:prstGeom prst="rect">
            <a:avLst/>
          </a:prstGeom>
        </p:spPr>
      </p:pic>
      <p:pic>
        <p:nvPicPr>
          <p:cNvPr id="5" name="Picture 4"/>
          <p:cNvPicPr>
            <a:picLocks noChangeAspect="1"/>
          </p:cNvPicPr>
          <p:nvPr/>
        </p:nvPicPr>
        <p:blipFill>
          <a:blip r:embed="rId3"/>
          <a:stretch>
            <a:fillRect/>
          </a:stretch>
        </p:blipFill>
        <p:spPr>
          <a:xfrm>
            <a:off x="2641793" y="2438400"/>
            <a:ext cx="6105525" cy="4419600"/>
          </a:xfrm>
          <a:prstGeom prst="rect">
            <a:avLst/>
          </a:prstGeom>
        </p:spPr>
      </p:pic>
      <p:pic>
        <p:nvPicPr>
          <p:cNvPr id="6" name="Picture 5"/>
          <p:cNvPicPr>
            <a:picLocks noChangeAspect="1"/>
          </p:cNvPicPr>
          <p:nvPr/>
        </p:nvPicPr>
        <p:blipFill>
          <a:blip r:embed="rId4"/>
          <a:stretch>
            <a:fillRect/>
          </a:stretch>
        </p:blipFill>
        <p:spPr>
          <a:xfrm>
            <a:off x="147637" y="-261938"/>
            <a:ext cx="11896725" cy="7381875"/>
          </a:xfrm>
          <a:prstGeom prst="rect">
            <a:avLst/>
          </a:prstGeom>
        </p:spPr>
      </p:pic>
      <p:pic>
        <p:nvPicPr>
          <p:cNvPr id="7" name="Picture 6"/>
          <p:cNvPicPr>
            <a:picLocks noChangeAspect="1"/>
          </p:cNvPicPr>
          <p:nvPr/>
        </p:nvPicPr>
        <p:blipFill>
          <a:blip r:embed="rId5"/>
          <a:stretch>
            <a:fillRect/>
          </a:stretch>
        </p:blipFill>
        <p:spPr>
          <a:xfrm>
            <a:off x="2647950" y="1152525"/>
            <a:ext cx="6896100" cy="4552950"/>
          </a:xfrm>
          <a:prstGeom prst="rect">
            <a:avLst/>
          </a:prstGeom>
        </p:spPr>
      </p:pic>
    </p:spTree>
    <p:extLst>
      <p:ext uri="{BB962C8B-B14F-4D97-AF65-F5344CB8AC3E}">
        <p14:creationId xmlns:p14="http://schemas.microsoft.com/office/powerpoint/2010/main" val="59439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some moonshot possibilities? </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7725357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Have you ever heard the term “moonshot?”</a:t>
            </a:r>
            <a:endParaRPr lang="en-US" dirty="0"/>
          </a:p>
        </p:txBody>
      </p:sp>
      <p:sp>
        <p:nvSpPr>
          <p:cNvPr id="3" name="Content Placeholder 2"/>
          <p:cNvSpPr>
            <a:spLocks noGrp="1"/>
          </p:cNvSpPr>
          <p:nvPr>
            <p:ph idx="1"/>
          </p:nvPr>
        </p:nvSpPr>
        <p:spPr/>
        <p:txBody>
          <a:bodyPr/>
          <a:lstStyle/>
          <a:p>
            <a:r>
              <a:rPr lang="en-US" dirty="0" smtClean="0"/>
              <a:t>Think of a</a:t>
            </a:r>
            <a:r>
              <a:rPr lang="en-US" dirty="0"/>
              <a:t> </a:t>
            </a:r>
            <a:r>
              <a:rPr lang="en-US" b="1" dirty="0"/>
              <a:t>moonshot</a:t>
            </a:r>
            <a:r>
              <a:rPr lang="en-US" dirty="0"/>
              <a:t> as </a:t>
            </a:r>
            <a:r>
              <a:rPr lang="en-US" dirty="0" smtClean="0"/>
              <a:t>“a </a:t>
            </a:r>
            <a:r>
              <a:rPr lang="en-US" dirty="0"/>
              <a:t>complex, large-scale objective that can be accomplished only when teams abandon "business as usual." </a:t>
            </a:r>
            <a:endParaRPr lang="en-US" dirty="0" smtClean="0"/>
          </a:p>
          <a:p>
            <a:r>
              <a:rPr lang="en-US" b="1" dirty="0" smtClean="0"/>
              <a:t>Moonshots</a:t>
            </a:r>
            <a:r>
              <a:rPr lang="en-US" dirty="0"/>
              <a:t> require significant breakthroughs in attitude, innovation, leadership, processes, management, and technology. </a:t>
            </a:r>
            <a:endParaRPr lang="en-US" dirty="0" smtClean="0"/>
          </a:p>
          <a:p>
            <a:r>
              <a:rPr lang="en-US" dirty="0" smtClean="0"/>
              <a:t>They </a:t>
            </a:r>
            <a:r>
              <a:rPr lang="en-US" dirty="0"/>
              <a:t>demand extraordinary execution and are often marked by seemingly unrealistic time lines.</a:t>
            </a:r>
          </a:p>
        </p:txBody>
      </p:sp>
    </p:spTree>
    <p:extLst>
      <p:ext uri="{BB962C8B-B14F-4D97-AF65-F5344CB8AC3E}">
        <p14:creationId xmlns:p14="http://schemas.microsoft.com/office/powerpoint/2010/main" val="2925257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47150" y="-144194"/>
            <a:ext cx="9355873" cy="7002194"/>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5" name="Rectangle 4"/>
          <p:cNvSpPr/>
          <p:nvPr/>
        </p:nvSpPr>
        <p:spPr>
          <a:xfrm>
            <a:off x="7117086" y="100105"/>
            <a:ext cx="3600345" cy="369332"/>
          </a:xfrm>
          <a:prstGeom prst="rect">
            <a:avLst/>
          </a:prstGeom>
        </p:spPr>
        <p:txBody>
          <a:bodyPr wrap="none">
            <a:spAutoFit/>
          </a:bodyPr>
          <a:lstStyle/>
          <a:p>
            <a:r>
              <a:rPr lang="en-US" dirty="0"/>
              <a:t>https://www.xprize.org/visioneering</a:t>
            </a:r>
          </a:p>
        </p:txBody>
      </p:sp>
    </p:spTree>
    <p:extLst>
      <p:ext uri="{BB962C8B-B14F-4D97-AF65-F5344CB8AC3E}">
        <p14:creationId xmlns:p14="http://schemas.microsoft.com/office/powerpoint/2010/main" val="910258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564" y="5837663"/>
            <a:ext cx="10018713" cy="1752599"/>
          </a:xfrm>
        </p:spPr>
        <p:txBody>
          <a:bodyPr>
            <a:normAutofit/>
          </a:bodyPr>
          <a:lstStyle/>
          <a:p>
            <a:r>
              <a:rPr lang="en-US" sz="1200" dirty="0" smtClean="0"/>
              <a:t>https://www.google.com/maps</a:t>
            </a:r>
            <a:endParaRPr lang="en-US" sz="1200" dirty="0"/>
          </a:p>
        </p:txBody>
      </p:sp>
      <p:pic>
        <p:nvPicPr>
          <p:cNvPr id="4" name="Content Placeholder 3"/>
          <p:cNvPicPr>
            <a:picLocks noGrp="1" noChangeAspect="1"/>
          </p:cNvPicPr>
          <p:nvPr>
            <p:ph idx="1"/>
          </p:nvPr>
        </p:nvPicPr>
        <p:blipFill>
          <a:blip r:embed="rId3"/>
          <a:stretch>
            <a:fillRect/>
          </a:stretch>
        </p:blipFill>
        <p:spPr>
          <a:xfrm>
            <a:off x="2156170" y="0"/>
            <a:ext cx="6963999" cy="6066263"/>
          </a:xfrm>
          <a:prstGeom prst="rect">
            <a:avLst/>
          </a:prstGeom>
        </p:spPr>
      </p:pic>
    </p:spTree>
    <p:extLst>
      <p:ext uri="{BB962C8B-B14F-4D97-AF65-F5344CB8AC3E}">
        <p14:creationId xmlns:p14="http://schemas.microsoft.com/office/powerpoint/2010/main" val="23684407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84732" y="898663"/>
            <a:ext cx="9323136" cy="4756702"/>
          </a:xfrm>
          <a:prstGeom prst="rect">
            <a:avLst/>
          </a:prstGeom>
        </p:spPr>
      </p:pic>
    </p:spTree>
    <p:extLst>
      <p:ext uri="{BB962C8B-B14F-4D97-AF65-F5344CB8AC3E}">
        <p14:creationId xmlns:p14="http://schemas.microsoft.com/office/powerpoint/2010/main" val="28759560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Task</a:t>
            </a:r>
            <a:endParaRPr lang="en-US" dirty="0"/>
          </a:p>
        </p:txBody>
      </p:sp>
      <p:sp>
        <p:nvSpPr>
          <p:cNvPr id="3" name="Content Placeholder 2"/>
          <p:cNvSpPr>
            <a:spLocks noGrp="1"/>
          </p:cNvSpPr>
          <p:nvPr>
            <p:ph idx="1"/>
          </p:nvPr>
        </p:nvSpPr>
        <p:spPr/>
        <p:txBody>
          <a:bodyPr>
            <a:normAutofit/>
          </a:bodyPr>
          <a:lstStyle/>
          <a:p>
            <a:r>
              <a:rPr lang="en-US" sz="4000" dirty="0" smtClean="0"/>
              <a:t>Practice civic engagement by writing to an elected official about the issue you think deserves a moonshot. </a:t>
            </a:r>
            <a:endParaRPr lang="en-US" sz="4000" dirty="0"/>
          </a:p>
        </p:txBody>
      </p:sp>
    </p:spTree>
    <p:extLst>
      <p:ext uri="{BB962C8B-B14F-4D97-AF65-F5344CB8AC3E}">
        <p14:creationId xmlns:p14="http://schemas.microsoft.com/office/powerpoint/2010/main" val="37541678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4835" y="869622"/>
            <a:ext cx="10515600" cy="1325563"/>
          </a:xfrm>
        </p:spPr>
        <p:txBody>
          <a:bodyPr>
            <a:normAutofit fontScale="90000"/>
          </a:bodyPr>
          <a:lstStyle/>
          <a:p>
            <a:r>
              <a:rPr lang="en-US" dirty="0" smtClean="0"/>
              <a:t/>
            </a:r>
            <a:br>
              <a:rPr lang="en-US" dirty="0" smtClean="0"/>
            </a:br>
            <a:r>
              <a:rPr lang="en-US" dirty="0" smtClean="0"/>
              <a:t>You Can Find your </a:t>
            </a:r>
            <a:r>
              <a:rPr lang="en-US" dirty="0"/>
              <a:t>Representatives Here: </a:t>
            </a:r>
            <a:r>
              <a:rPr lang="en-US" dirty="0" smtClean="0"/>
              <a:t/>
            </a:r>
            <a:br>
              <a:rPr lang="en-US" dirty="0" smtClean="0"/>
            </a:br>
            <a:r>
              <a:rPr lang="en-US" dirty="0"/>
              <a:t/>
            </a:r>
            <a:br>
              <a:rPr lang="en-US" dirty="0"/>
            </a:br>
            <a:r>
              <a:rPr lang="en-US" dirty="0">
                <a:hlinkClick r:id="rId2"/>
              </a:rPr>
              <a:t>https://</a:t>
            </a:r>
            <a:r>
              <a:rPr lang="en-US" dirty="0" smtClean="0">
                <a:hlinkClick r:id="rId2"/>
              </a:rPr>
              <a:t>le.utah.gov/GIS/findDistrict.jsp</a:t>
            </a:r>
            <a:r>
              <a:rPr lang="en-US" dirty="0" smtClean="0"/>
              <a:t/>
            </a:r>
            <a:br>
              <a:rPr lang="en-US" dirty="0" smtClean="0"/>
            </a:br>
            <a:r>
              <a:rPr lang="en-US" dirty="0"/>
              <a:t/>
            </a:r>
            <a:br>
              <a:rPr lang="en-US" dirty="0"/>
            </a:br>
            <a:r>
              <a:rPr lang="en-US" dirty="0" smtClean="0"/>
              <a:t> </a:t>
            </a:r>
            <a:br>
              <a:rPr lang="en-US" dirty="0" smtClean="0"/>
            </a:br>
            <a:endParaRPr lang="en-US" dirty="0"/>
          </a:p>
        </p:txBody>
      </p:sp>
      <p:pic>
        <p:nvPicPr>
          <p:cNvPr id="4" name="Content Placeholder 3"/>
          <p:cNvPicPr>
            <a:picLocks noGrp="1" noChangeAspect="1"/>
          </p:cNvPicPr>
          <p:nvPr>
            <p:ph idx="1"/>
          </p:nvPr>
        </p:nvPicPr>
        <p:blipFill>
          <a:blip r:embed="rId3"/>
          <a:stretch>
            <a:fillRect/>
          </a:stretch>
        </p:blipFill>
        <p:spPr>
          <a:xfrm>
            <a:off x="1238980" y="2051824"/>
            <a:ext cx="10765850" cy="2674669"/>
          </a:xfrm>
          <a:prstGeom prst="rect">
            <a:avLst/>
          </a:prstGeom>
        </p:spPr>
      </p:pic>
    </p:spTree>
    <p:extLst>
      <p:ext uri="{BB962C8B-B14F-4D97-AF65-F5344CB8AC3E}">
        <p14:creationId xmlns:p14="http://schemas.microsoft.com/office/powerpoint/2010/main" val="20793476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a:t>
            </a:r>
            <a:r>
              <a:rPr lang="en-US" dirty="0" smtClean="0"/>
              <a:t>n </a:t>
            </a:r>
            <a:r>
              <a:rPr lang="en-US" dirty="0"/>
              <a:t>the U.S., we have done this sort of </a:t>
            </a:r>
            <a:r>
              <a:rPr lang="en-US" dirty="0" smtClean="0"/>
              <a:t>moonshot before, even </a:t>
            </a:r>
            <a:r>
              <a:rPr lang="en-US" b="1" dirty="0" smtClean="0"/>
              <a:t>before </a:t>
            </a:r>
            <a:r>
              <a:rPr lang="en-US" dirty="0" smtClean="0"/>
              <a:t>it was called a moonshot </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sz="3600" dirty="0"/>
              <a:t>As a matter of fact, nearly exactly one hundred years before the walk on the moon, this country managed to </a:t>
            </a:r>
            <a:r>
              <a:rPr lang="en-US" sz="3600" dirty="0" smtClean="0"/>
              <a:t>complete another major undertaking.  </a:t>
            </a:r>
          </a:p>
          <a:p>
            <a:r>
              <a:rPr lang="en-US" sz="3600" dirty="0" smtClean="0"/>
              <a:t>We built a </a:t>
            </a:r>
            <a:r>
              <a:rPr lang="en-US" sz="3600" dirty="0"/>
              <a:t>railroad across the nation.  </a:t>
            </a:r>
            <a:br>
              <a:rPr lang="en-US" sz="3600" dirty="0"/>
            </a:br>
            <a:endParaRPr lang="en-US" sz="3600" dirty="0"/>
          </a:p>
        </p:txBody>
      </p:sp>
    </p:spTree>
    <p:extLst>
      <p:ext uri="{BB962C8B-B14F-4D97-AF65-F5344CB8AC3E}">
        <p14:creationId xmlns:p14="http://schemas.microsoft.com/office/powerpoint/2010/main" val="18234256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2850" y="94786"/>
            <a:ext cx="10018713" cy="1752599"/>
          </a:xfrm>
        </p:spPr>
        <p:txBody>
          <a:bodyPr/>
          <a:lstStyle/>
          <a:p>
            <a:r>
              <a:rPr lang="en-US" dirty="0" smtClean="0"/>
              <a:t>What’s the Big Deal about a Railroad across the Continent?</a:t>
            </a:r>
            <a:endParaRPr lang="en-US" dirty="0"/>
          </a:p>
        </p:txBody>
      </p:sp>
      <p:pic>
        <p:nvPicPr>
          <p:cNvPr id="4" name="Content Placeholder 3"/>
          <p:cNvPicPr>
            <a:picLocks noGrp="1" noChangeAspect="1"/>
          </p:cNvPicPr>
          <p:nvPr>
            <p:ph idx="1"/>
          </p:nvPr>
        </p:nvPicPr>
        <p:blipFill>
          <a:blip r:embed="rId2"/>
          <a:stretch>
            <a:fillRect/>
          </a:stretch>
        </p:blipFill>
        <p:spPr>
          <a:xfrm>
            <a:off x="4194590" y="1973766"/>
            <a:ext cx="4715234" cy="4625516"/>
          </a:xfrm>
          <a:prstGeom prst="rect">
            <a:avLst/>
          </a:prstGeom>
        </p:spPr>
      </p:pic>
    </p:spTree>
    <p:extLst>
      <p:ext uri="{BB962C8B-B14F-4D97-AF65-F5344CB8AC3E}">
        <p14:creationId xmlns:p14="http://schemas.microsoft.com/office/powerpoint/2010/main" val="11635739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602416" y="690911"/>
            <a:ext cx="9105900" cy="5676900"/>
          </a:xfrm>
          <a:prstGeom prst="rect">
            <a:avLst/>
          </a:prstGeom>
        </p:spPr>
      </p:pic>
    </p:spTree>
    <p:extLst>
      <p:ext uri="{BB962C8B-B14F-4D97-AF65-F5344CB8AC3E}">
        <p14:creationId xmlns:p14="http://schemas.microsoft.com/office/powerpoint/2010/main" val="18721503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04793" y="0"/>
            <a:ext cx="7977510" cy="5996225"/>
          </a:xfrm>
          <a:prstGeom prst="rect">
            <a:avLst/>
          </a:prstGeom>
        </p:spPr>
      </p:pic>
      <p:sp>
        <p:nvSpPr>
          <p:cNvPr id="5" name="Rectangle 4"/>
          <p:cNvSpPr/>
          <p:nvPr/>
        </p:nvSpPr>
        <p:spPr>
          <a:xfrm>
            <a:off x="3719332" y="5996225"/>
            <a:ext cx="5179341" cy="861774"/>
          </a:xfrm>
          <a:prstGeom prst="rect">
            <a:avLst/>
          </a:prstGeom>
        </p:spPr>
        <p:txBody>
          <a:bodyPr wrap="square">
            <a:spAutoFit/>
          </a:bodyPr>
          <a:lstStyle/>
          <a:p>
            <a:r>
              <a:rPr lang="en-US" sz="1000" dirty="0">
                <a:solidFill>
                  <a:srgbClr val="222222"/>
                </a:solidFill>
                <a:latin typeface="Arial" panose="020B0604020202020204" pitchFamily="34" charset="0"/>
              </a:rPr>
              <a:t>"File:East and West Shaking hands at the laying of last rail Union Pacific Railroad - Restoration.jpg." </a:t>
            </a:r>
            <a:r>
              <a:rPr lang="en-US" sz="1000" i="1" dirty="0">
                <a:solidFill>
                  <a:srgbClr val="222222"/>
                </a:solidFill>
                <a:latin typeface="Arial" panose="020B0604020202020204" pitchFamily="34" charset="0"/>
              </a:rPr>
              <a:t>Wikimedia Commons, the free media repository</a:t>
            </a:r>
            <a:r>
              <a:rPr lang="en-US" sz="1000" dirty="0">
                <a:solidFill>
                  <a:srgbClr val="222222"/>
                </a:solidFill>
                <a:latin typeface="Arial" panose="020B0604020202020204" pitchFamily="34" charset="0"/>
              </a:rPr>
              <a:t>. 11 May 2018, 07:39 UTC. 26 Oct 2018, 19:53 &lt;</a:t>
            </a:r>
            <a:r>
              <a:rPr lang="en-US" sz="1000" dirty="0">
                <a:solidFill>
                  <a:srgbClr val="663366"/>
                </a:solidFill>
                <a:latin typeface="Arial" panose="020B0604020202020204" pitchFamily="34" charset="0"/>
                <a:hlinkClick r:id="rId3"/>
              </a:rPr>
              <a:t>https://commons.wikimedia.org/w/index.php?title=File:East_and_West_Shaking_hands_at_the_laying_of_last_rail_Union_Pacific_Railroad_-_Restoration.jpg&amp;oldid=300605569</a:t>
            </a:r>
            <a:endParaRPr lang="en-US" sz="1000" dirty="0"/>
          </a:p>
        </p:txBody>
      </p:sp>
    </p:spTree>
    <p:extLst>
      <p:ext uri="{BB962C8B-B14F-4D97-AF65-F5344CB8AC3E}">
        <p14:creationId xmlns:p14="http://schemas.microsoft.com/office/powerpoint/2010/main" val="13693635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07581" y="579864"/>
            <a:ext cx="8543925" cy="5353050"/>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7450214" y="4718825"/>
            <a:ext cx="4637710" cy="3371851"/>
          </a:xfrm>
        </p:spPr>
        <p:txBody>
          <a:bodyPr>
            <a:normAutofit/>
          </a:bodyPr>
          <a:lstStyle/>
          <a:p>
            <a:r>
              <a:rPr lang="en-US" sz="1100" dirty="0"/>
              <a:t>Beard, Frank, Artist. </a:t>
            </a:r>
            <a:r>
              <a:rPr lang="en-US" sz="1100" i="1" dirty="0"/>
              <a:t>"Does not such a meeting make amends?" / FB</a:t>
            </a:r>
            <a:r>
              <a:rPr lang="en-US" sz="1100" dirty="0"/>
              <a:t>. Photograph. Retrieved from the Library of Congress, &lt;www.loc.gov/item/2002720304/&gt;.</a:t>
            </a:r>
          </a:p>
        </p:txBody>
      </p:sp>
    </p:spTree>
    <p:extLst>
      <p:ext uri="{BB962C8B-B14F-4D97-AF65-F5344CB8AC3E}">
        <p14:creationId xmlns:p14="http://schemas.microsoft.com/office/powerpoint/2010/main" val="11942901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Has the U.S. been successful with moonshots in the past? </a:t>
            </a:r>
            <a:endParaRPr lang="en-US" dirty="0"/>
          </a:p>
        </p:txBody>
      </p:sp>
      <p:sp>
        <p:nvSpPr>
          <p:cNvPr id="3" name="Content Placeholder 2"/>
          <p:cNvSpPr>
            <a:spLocks noGrp="1"/>
          </p:cNvSpPr>
          <p:nvPr>
            <p:ph idx="1"/>
          </p:nvPr>
        </p:nvSpPr>
        <p:spPr/>
        <p:txBody>
          <a:bodyPr/>
          <a:lstStyle/>
          <a:p>
            <a:r>
              <a:rPr lang="en-US" sz="3600" dirty="0" smtClean="0"/>
              <a:t>Well, yeah like where does the name “moonshot” come from? </a:t>
            </a:r>
          </a:p>
          <a:p>
            <a:r>
              <a:rPr lang="en-US" sz="3600" dirty="0" smtClean="0"/>
              <a:t>In 1969, this country actually succeeded in landing a man on the moon.   </a:t>
            </a:r>
          </a:p>
          <a:p>
            <a:endParaRPr lang="en-US" dirty="0"/>
          </a:p>
          <a:p>
            <a:endParaRPr lang="en-US" dirty="0"/>
          </a:p>
        </p:txBody>
      </p:sp>
    </p:spTree>
    <p:extLst>
      <p:ext uri="{BB962C8B-B14F-4D97-AF65-F5344CB8AC3E}">
        <p14:creationId xmlns:p14="http://schemas.microsoft.com/office/powerpoint/2010/main" val="82900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09386" y="1876424"/>
            <a:ext cx="8239125" cy="4705350"/>
          </a:xfrm>
          <a:prstGeom prst="rect">
            <a:avLst/>
          </a:prstGeom>
        </p:spPr>
      </p:pic>
      <p:sp>
        <p:nvSpPr>
          <p:cNvPr id="2" name="Title 1"/>
          <p:cNvSpPr>
            <a:spLocks noGrp="1"/>
          </p:cNvSpPr>
          <p:nvPr>
            <p:ph type="title"/>
          </p:nvPr>
        </p:nvSpPr>
        <p:spPr>
          <a:xfrm>
            <a:off x="1719591" y="-139390"/>
            <a:ext cx="10018713" cy="1752599"/>
          </a:xfrm>
        </p:spPr>
        <p:txBody>
          <a:bodyPr/>
          <a:lstStyle/>
          <a:p>
            <a:r>
              <a:rPr lang="en-US" dirty="0" smtClean="0"/>
              <a:t>What did it take to make this TCRR happen? </a:t>
            </a:r>
            <a:endParaRPr lang="en-US" dirty="0"/>
          </a:p>
        </p:txBody>
      </p:sp>
    </p:spTree>
    <p:extLst>
      <p:ext uri="{BB962C8B-B14F-4D97-AF65-F5344CB8AC3E}">
        <p14:creationId xmlns:p14="http://schemas.microsoft.com/office/powerpoint/2010/main" val="172286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 these next three images.  What attributes from our moonshot list can you see?</a:t>
            </a:r>
            <a:endParaRPr lang="en-US" dirty="0"/>
          </a:p>
        </p:txBody>
      </p:sp>
      <p:sp>
        <p:nvSpPr>
          <p:cNvPr id="3" name="Content Placeholder 2"/>
          <p:cNvSpPr>
            <a:spLocks noGrp="1"/>
          </p:cNvSpPr>
          <p:nvPr>
            <p:ph idx="1"/>
          </p:nvPr>
        </p:nvSpPr>
        <p:spPr/>
        <p:txBody>
          <a:bodyPr>
            <a:normAutofit/>
          </a:bodyPr>
          <a:lstStyle/>
          <a:p>
            <a:r>
              <a:rPr lang="en-US" sz="4000" dirty="0" smtClean="0"/>
              <a:t>Make notes on your sheet and then share your observations with a partner.</a:t>
            </a:r>
            <a:endParaRPr lang="en-US" sz="4000" dirty="0"/>
          </a:p>
        </p:txBody>
      </p:sp>
    </p:spTree>
    <p:extLst>
      <p:ext uri="{BB962C8B-B14F-4D97-AF65-F5344CB8AC3E}">
        <p14:creationId xmlns:p14="http://schemas.microsoft.com/office/powerpoint/2010/main" val="32333837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31355" y="617266"/>
            <a:ext cx="10221192" cy="5694324"/>
          </a:xfrm>
          <a:prstGeom prst="rect">
            <a:avLst/>
          </a:prstGeom>
        </p:spPr>
      </p:pic>
      <p:sp>
        <p:nvSpPr>
          <p:cNvPr id="3" name="TextBox 2"/>
          <p:cNvSpPr txBox="1"/>
          <p:nvPr/>
        </p:nvSpPr>
        <p:spPr>
          <a:xfrm>
            <a:off x="1831355" y="89210"/>
            <a:ext cx="9106275" cy="369332"/>
          </a:xfrm>
          <a:prstGeom prst="rect">
            <a:avLst/>
          </a:prstGeom>
          <a:noFill/>
        </p:spPr>
        <p:txBody>
          <a:bodyPr wrap="none" rtlCol="0">
            <a:spAutoFit/>
          </a:bodyPr>
          <a:lstStyle/>
          <a:p>
            <a:r>
              <a:rPr lang="en-US" dirty="0" smtClean="0"/>
              <a:t>What’s in this picture?  What is NOT in this picture that would be in a current construction site? </a:t>
            </a:r>
            <a:endParaRPr lang="en-US" dirty="0"/>
          </a:p>
        </p:txBody>
      </p:sp>
    </p:spTree>
    <p:extLst>
      <p:ext uri="{BB962C8B-B14F-4D97-AF65-F5344CB8AC3E}">
        <p14:creationId xmlns:p14="http://schemas.microsoft.com/office/powerpoint/2010/main" val="4308782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80048" y="6150114"/>
            <a:ext cx="6096000" cy="707886"/>
          </a:xfrm>
          <a:prstGeom prst="rect">
            <a:avLst/>
          </a:prstGeom>
        </p:spPr>
        <p:txBody>
          <a:bodyPr>
            <a:spAutoFit/>
          </a:bodyPr>
          <a:lstStyle/>
          <a:p>
            <a:r>
              <a:rPr lang="en-US" sz="1000" dirty="0">
                <a:solidFill>
                  <a:srgbClr val="222222"/>
                </a:solidFill>
                <a:latin typeface="Arial" panose="020B0604020202020204" pitchFamily="34" charset="0"/>
              </a:rPr>
              <a:t>"File:Chinese railroad workers sierra nevada.jpg." </a:t>
            </a:r>
            <a:r>
              <a:rPr lang="en-US" sz="1000" i="1" dirty="0">
                <a:solidFill>
                  <a:srgbClr val="222222"/>
                </a:solidFill>
                <a:latin typeface="Arial" panose="020B0604020202020204" pitchFamily="34" charset="0"/>
              </a:rPr>
              <a:t>Wikimedia Commons, the free media repository</a:t>
            </a:r>
            <a:r>
              <a:rPr lang="en-US" sz="1000" dirty="0">
                <a:solidFill>
                  <a:srgbClr val="222222"/>
                </a:solidFill>
                <a:latin typeface="Arial" panose="020B0604020202020204" pitchFamily="34" charset="0"/>
              </a:rPr>
              <a:t>. 31 Jul 2018, 10:29 UTC. 26 Oct 2018, 20:14 &lt;</a:t>
            </a:r>
            <a:r>
              <a:rPr lang="en-US" sz="1000" dirty="0">
                <a:solidFill>
                  <a:srgbClr val="663366"/>
                </a:solidFill>
                <a:latin typeface="Arial" panose="020B0604020202020204" pitchFamily="34" charset="0"/>
                <a:hlinkClick r:id="rId2"/>
              </a:rPr>
              <a:t>https://commons.wikimedia.org/w/index.php?title=File:Chinese_railroad_workers_sierra_nevada.jpg&amp;oldid=313083439</a:t>
            </a:r>
            <a:r>
              <a:rPr lang="en-US" sz="1000" dirty="0">
                <a:solidFill>
                  <a:srgbClr val="222222"/>
                </a:solidFill>
                <a:latin typeface="Arial" panose="020B0604020202020204" pitchFamily="34" charset="0"/>
              </a:rPr>
              <a:t>&gt;</a:t>
            </a:r>
            <a:endParaRPr lang="en-US" sz="1000" dirty="0"/>
          </a:p>
        </p:txBody>
      </p:sp>
      <p:pic>
        <p:nvPicPr>
          <p:cNvPr id="3" name="Picture 2"/>
          <p:cNvPicPr>
            <a:picLocks noChangeAspect="1"/>
          </p:cNvPicPr>
          <p:nvPr/>
        </p:nvPicPr>
        <p:blipFill>
          <a:blip r:embed="rId3"/>
          <a:stretch>
            <a:fillRect/>
          </a:stretch>
        </p:blipFill>
        <p:spPr>
          <a:xfrm>
            <a:off x="1923634" y="122663"/>
            <a:ext cx="8759233" cy="5861608"/>
          </a:xfrm>
          <a:prstGeom prst="rect">
            <a:avLst/>
          </a:prstGeom>
        </p:spPr>
      </p:pic>
    </p:spTree>
    <p:extLst>
      <p:ext uri="{BB962C8B-B14F-4D97-AF65-F5344CB8AC3E}">
        <p14:creationId xmlns:p14="http://schemas.microsoft.com/office/powerpoint/2010/main" val="40434705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33261" y="154722"/>
            <a:ext cx="8731636" cy="6526677"/>
          </a:xfrm>
          <a:prstGeom prst="rect">
            <a:avLst/>
          </a:prstGeom>
        </p:spPr>
      </p:pic>
    </p:spTree>
    <p:extLst>
      <p:ext uri="{BB962C8B-B14F-4D97-AF65-F5344CB8AC3E}">
        <p14:creationId xmlns:p14="http://schemas.microsoft.com/office/powerpoint/2010/main" val="41972061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task now</a:t>
            </a:r>
            <a:endParaRPr lang="en-US" dirty="0"/>
          </a:p>
        </p:txBody>
      </p:sp>
      <p:sp>
        <p:nvSpPr>
          <p:cNvPr id="3" name="Content Placeholder 2"/>
          <p:cNvSpPr>
            <a:spLocks noGrp="1"/>
          </p:cNvSpPr>
          <p:nvPr>
            <p:ph idx="1"/>
          </p:nvPr>
        </p:nvSpPr>
        <p:spPr/>
        <p:txBody>
          <a:bodyPr>
            <a:normAutofit fontScale="92500"/>
          </a:bodyPr>
          <a:lstStyle/>
          <a:p>
            <a:r>
              <a:rPr lang="en-US" dirty="0" smtClean="0"/>
              <a:t>Read the texts that will be handed out to find more evidence of moonshot attributes in the building of the transcontinental rail road. </a:t>
            </a:r>
          </a:p>
          <a:p>
            <a:endParaRPr lang="en-US" dirty="0"/>
          </a:p>
          <a:p>
            <a:r>
              <a:rPr lang="en-US" dirty="0" smtClean="0"/>
              <a:t>You will use the evidence you find in the letter you write to your elected representative. </a:t>
            </a:r>
          </a:p>
          <a:p>
            <a:endParaRPr lang="en-US" dirty="0"/>
          </a:p>
          <a:p>
            <a:r>
              <a:rPr lang="en-US" dirty="0" smtClean="0"/>
              <a:t>Make the case that this country has a history of moonshots, and we can do it again! </a:t>
            </a:r>
          </a:p>
          <a:p>
            <a:endParaRPr lang="en-US" dirty="0"/>
          </a:p>
        </p:txBody>
      </p:sp>
    </p:spTree>
    <p:extLst>
      <p:ext uri="{BB962C8B-B14F-4D97-AF65-F5344CB8AC3E}">
        <p14:creationId xmlns:p14="http://schemas.microsoft.com/office/powerpoint/2010/main" val="13219308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04793" y="0"/>
            <a:ext cx="7977510" cy="5996225"/>
          </a:xfrm>
          <a:prstGeom prst="rect">
            <a:avLst/>
          </a:prstGeom>
        </p:spPr>
      </p:pic>
      <p:sp>
        <p:nvSpPr>
          <p:cNvPr id="5" name="Rectangle 4"/>
          <p:cNvSpPr/>
          <p:nvPr/>
        </p:nvSpPr>
        <p:spPr>
          <a:xfrm>
            <a:off x="3719332" y="5996225"/>
            <a:ext cx="5179341" cy="861774"/>
          </a:xfrm>
          <a:prstGeom prst="rect">
            <a:avLst/>
          </a:prstGeom>
        </p:spPr>
        <p:txBody>
          <a:bodyPr wrap="square">
            <a:spAutoFit/>
          </a:bodyPr>
          <a:lstStyle/>
          <a:p>
            <a:r>
              <a:rPr lang="en-US" sz="1000" dirty="0">
                <a:solidFill>
                  <a:srgbClr val="222222"/>
                </a:solidFill>
                <a:latin typeface="Arial" panose="020B0604020202020204" pitchFamily="34" charset="0"/>
              </a:rPr>
              <a:t>"File:East and West Shaking hands at the laying of last rail Union Pacific Railroad - Restoration.jpg." </a:t>
            </a:r>
            <a:r>
              <a:rPr lang="en-US" sz="1000" i="1" dirty="0">
                <a:solidFill>
                  <a:srgbClr val="222222"/>
                </a:solidFill>
                <a:latin typeface="Arial" panose="020B0604020202020204" pitchFamily="34" charset="0"/>
              </a:rPr>
              <a:t>Wikimedia Commons, the free media repository</a:t>
            </a:r>
            <a:r>
              <a:rPr lang="en-US" sz="1000" dirty="0">
                <a:solidFill>
                  <a:srgbClr val="222222"/>
                </a:solidFill>
                <a:latin typeface="Arial" panose="020B0604020202020204" pitchFamily="34" charset="0"/>
              </a:rPr>
              <a:t>. 11 May 2018, 07:39 UTC. 26 Oct 2018, 19:53 &lt;</a:t>
            </a:r>
            <a:r>
              <a:rPr lang="en-US" sz="1000" dirty="0">
                <a:solidFill>
                  <a:srgbClr val="663366"/>
                </a:solidFill>
                <a:latin typeface="Arial" panose="020B0604020202020204" pitchFamily="34" charset="0"/>
                <a:hlinkClick r:id="rId3"/>
              </a:rPr>
              <a:t>https://commons.wikimedia.org/w/index.php?title=File:East_and_West_Shaking_hands_at_the_laying_of_last_rail_Union_Pacific_Railroad_-_Restoration.jpg&amp;oldid=300605569</a:t>
            </a:r>
            <a:endParaRPr lang="en-US" sz="1000" dirty="0"/>
          </a:p>
        </p:txBody>
      </p:sp>
    </p:spTree>
    <p:extLst>
      <p:ext uri="{BB962C8B-B14F-4D97-AF65-F5344CB8AC3E}">
        <p14:creationId xmlns:p14="http://schemas.microsoft.com/office/powerpoint/2010/main" val="28420796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74951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
            </a:r>
            <a:br>
              <a:rPr lang="en-US" sz="3600" dirty="0" smtClean="0"/>
            </a:br>
            <a:r>
              <a:rPr lang="en-US" sz="3600" dirty="0" smtClean="0"/>
              <a:t/>
            </a:r>
            <a:br>
              <a:rPr lang="en-US" sz="3600" dirty="0" smtClean="0"/>
            </a:br>
            <a:r>
              <a:rPr lang="en-US" sz="3600" dirty="0"/>
              <a:t/>
            </a:r>
            <a:br>
              <a:rPr lang="en-US" sz="3600" dirty="0"/>
            </a:br>
            <a:r>
              <a:rPr lang="en-US" sz="3600" dirty="0"/>
              <a:t/>
            </a:r>
            <a:br>
              <a:rPr lang="en-US" sz="3600" dirty="0"/>
            </a:br>
            <a:r>
              <a:rPr lang="en-US" sz="3600" dirty="0" smtClean="0"/>
              <a:t> </a:t>
            </a:r>
            <a:r>
              <a:rPr lang="en-US" sz="2800" dirty="0" smtClean="0"/>
              <a:t> </a:t>
            </a:r>
            <a:r>
              <a:rPr lang="en-US" sz="2800" dirty="0"/>
              <a:t/>
            </a:r>
            <a:br>
              <a:rPr lang="en-US" sz="2800" dirty="0"/>
            </a:br>
            <a:endParaRPr lang="en-US" sz="2800" dirty="0"/>
          </a:p>
        </p:txBody>
      </p:sp>
      <p:sp>
        <p:nvSpPr>
          <p:cNvPr id="3" name="Content Placeholder 2"/>
          <p:cNvSpPr>
            <a:spLocks noGrp="1"/>
          </p:cNvSpPr>
          <p:nvPr>
            <p:ph idx="1"/>
          </p:nvPr>
        </p:nvSpPr>
        <p:spPr>
          <a:xfrm>
            <a:off x="2188402" y="1229435"/>
            <a:ext cx="10113251" cy="665327"/>
          </a:xfrm>
        </p:spPr>
        <p:txBody>
          <a:bodyPr>
            <a:normAutofit fontScale="85000" lnSpcReduction="20000"/>
          </a:bodyPr>
          <a:lstStyle/>
          <a:p>
            <a:r>
              <a:rPr lang="en-US" dirty="0"/>
              <a:t>Timeline from Present to 1969</a:t>
            </a:r>
            <a:br>
              <a:rPr lang="en-US" dirty="0"/>
            </a:br>
            <a:r>
              <a:rPr lang="en-US" dirty="0">
                <a:hlinkClick r:id="rId3"/>
              </a:rPr>
              <a:t>https://histography.io</a:t>
            </a:r>
            <a:r>
              <a:rPr lang="en-US" dirty="0" smtClean="0">
                <a:hlinkClick r:id="rId3"/>
              </a:rPr>
              <a:t>/</a:t>
            </a:r>
            <a:endParaRPr lang="en-US" dirty="0" smtClean="0"/>
          </a:p>
          <a:p>
            <a:endParaRPr lang="en-US" dirty="0" smtClean="0"/>
          </a:p>
          <a:p>
            <a:endParaRPr lang="en-US" dirty="0"/>
          </a:p>
        </p:txBody>
      </p:sp>
      <p:pic>
        <p:nvPicPr>
          <p:cNvPr id="5" name="Picture 4"/>
          <p:cNvPicPr>
            <a:picLocks noChangeAspect="1"/>
          </p:cNvPicPr>
          <p:nvPr/>
        </p:nvPicPr>
        <p:blipFill>
          <a:blip r:embed="rId4"/>
          <a:stretch>
            <a:fillRect/>
          </a:stretch>
        </p:blipFill>
        <p:spPr>
          <a:xfrm>
            <a:off x="2444881" y="1755876"/>
            <a:ext cx="9339708" cy="4745285"/>
          </a:xfrm>
          <a:prstGeom prst="rect">
            <a:avLst/>
          </a:prstGeom>
        </p:spPr>
      </p:pic>
    </p:spTree>
    <p:extLst>
      <p:ext uri="{BB962C8B-B14F-4D97-AF65-F5344CB8AC3E}">
        <p14:creationId xmlns:p14="http://schemas.microsoft.com/office/powerpoint/2010/main" val="20735841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endParaRPr lang="en-US" dirty="0" smtClean="0"/>
          </a:p>
          <a:p>
            <a:endParaRPr lang="en-US" dirty="0"/>
          </a:p>
          <a:p>
            <a:endParaRPr lang="en-US" dirty="0" smtClean="0"/>
          </a:p>
          <a:p>
            <a:endParaRPr lang="en-US" dirty="0"/>
          </a:p>
          <a:p>
            <a:endParaRPr lang="en-US" dirty="0" smtClean="0"/>
          </a:p>
          <a:p>
            <a:endParaRPr lang="en-US" dirty="0"/>
          </a:p>
          <a:p>
            <a:r>
              <a:rPr lang="en-US" dirty="0">
                <a:hlinkClick r:id="rId2"/>
              </a:rPr>
              <a:t>https://www.nbcnews.com/mach/video/160-beats-per-minute-the-final-frantic-moments-before-the-historic-moon-landing-1281831491805?v=railb</a:t>
            </a:r>
            <a:r>
              <a:rPr lang="en-US" dirty="0" smtClean="0">
                <a:hlinkClick r:id="rId2"/>
              </a:rPr>
              <a:t>&amp;</a:t>
            </a:r>
            <a:endParaRPr lang="en-US" dirty="0" smtClean="0"/>
          </a:p>
          <a:p>
            <a:endParaRPr lang="en-US" dirty="0"/>
          </a:p>
        </p:txBody>
      </p:sp>
      <p:pic>
        <p:nvPicPr>
          <p:cNvPr id="4" name="Picture 3"/>
          <p:cNvPicPr>
            <a:picLocks noChangeAspect="1"/>
          </p:cNvPicPr>
          <p:nvPr/>
        </p:nvPicPr>
        <p:blipFill>
          <a:blip r:embed="rId3"/>
          <a:stretch>
            <a:fillRect/>
          </a:stretch>
        </p:blipFill>
        <p:spPr>
          <a:xfrm>
            <a:off x="1761893" y="215115"/>
            <a:ext cx="7649154" cy="4446567"/>
          </a:xfrm>
          <a:prstGeom prst="rect">
            <a:avLst/>
          </a:prstGeom>
        </p:spPr>
      </p:pic>
    </p:spTree>
    <p:extLst>
      <p:ext uri="{BB962C8B-B14F-4D97-AF65-F5344CB8AC3E}">
        <p14:creationId xmlns:p14="http://schemas.microsoft.com/office/powerpoint/2010/main" val="512689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First Words Spoken From the Moon</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www.nasa.gov/wav/62284main_onesmall2.wav</a:t>
            </a:r>
            <a:endParaRPr lang="en-US" dirty="0" smtClean="0"/>
          </a:p>
          <a:p>
            <a:endParaRPr lang="en-US" dirty="0"/>
          </a:p>
          <a:p>
            <a:endParaRPr lang="en-US" dirty="0"/>
          </a:p>
        </p:txBody>
      </p:sp>
    </p:spTree>
    <p:extLst>
      <p:ext uri="{BB962C8B-B14F-4D97-AF65-F5344CB8AC3E}">
        <p14:creationId xmlns:p14="http://schemas.microsoft.com/office/powerpoint/2010/main" val="9647182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we manage to get there? What are the key factors in the moonshot success?</a:t>
            </a:r>
            <a:endParaRPr lang="en-US" dirty="0"/>
          </a:p>
        </p:txBody>
      </p:sp>
      <p:sp>
        <p:nvSpPr>
          <p:cNvPr id="3" name="Content Placeholder 2"/>
          <p:cNvSpPr>
            <a:spLocks noGrp="1"/>
          </p:cNvSpPr>
          <p:nvPr>
            <p:ph idx="1"/>
          </p:nvPr>
        </p:nvSpPr>
        <p:spPr>
          <a:xfrm>
            <a:off x="1485510" y="2923477"/>
            <a:ext cx="7157885" cy="5317274"/>
          </a:xfrm>
        </p:spPr>
        <p:txBody>
          <a:bodyPr>
            <a:normAutofit/>
          </a:bodyPr>
          <a:lstStyle/>
          <a:p>
            <a:r>
              <a:rPr lang="en-US" dirty="0" smtClean="0"/>
              <a:t>Here is the speech from </a:t>
            </a:r>
            <a:r>
              <a:rPr lang="en-US" dirty="0"/>
              <a:t>President Kennedy </a:t>
            </a:r>
            <a:r>
              <a:rPr lang="en-US" dirty="0">
                <a:hlinkClick r:id="rId2"/>
              </a:rPr>
              <a:t>https://</a:t>
            </a:r>
            <a:r>
              <a:rPr lang="en-US" dirty="0" smtClean="0">
                <a:hlinkClick r:id="rId2"/>
              </a:rPr>
              <a:t>www.youtube.com/watch?v=TuW4oGKzVKc</a:t>
            </a:r>
            <a:endParaRPr lang="en-US" dirty="0" smtClean="0"/>
          </a:p>
          <a:p>
            <a:r>
              <a:rPr lang="en-US" dirty="0"/>
              <a:t>“We choose to go to the moon. We choose to go to the moon in this decade and do the other things, not because they are easy, but because they are hard, because that goal will serve to organize and measure the best of our energies and skills, because that challenge is one that we are willing to accept, one we are unwilling to postpone, and one which we intend to win, and the others, too.”</a:t>
            </a:r>
          </a:p>
          <a:p>
            <a:endParaRPr lang="en-US" dirty="0" smtClean="0"/>
          </a:p>
          <a:p>
            <a:pPr marL="0" indent="0">
              <a:buNone/>
            </a:pPr>
            <a:endParaRPr lang="en-US" dirty="0" smtClean="0"/>
          </a:p>
          <a:p>
            <a:endParaRPr lang="en-US" dirty="0"/>
          </a:p>
          <a:p>
            <a:endParaRPr lang="en-US" dirty="0"/>
          </a:p>
          <a:p>
            <a:endParaRPr lang="en-US" dirty="0"/>
          </a:p>
        </p:txBody>
      </p:sp>
      <p:pic>
        <p:nvPicPr>
          <p:cNvPr id="4" name="Picture 3"/>
          <p:cNvPicPr>
            <a:picLocks noChangeAspect="1"/>
          </p:cNvPicPr>
          <p:nvPr/>
        </p:nvPicPr>
        <p:blipFill>
          <a:blip r:embed="rId3"/>
          <a:stretch>
            <a:fillRect/>
          </a:stretch>
        </p:blipFill>
        <p:spPr>
          <a:xfrm>
            <a:off x="8894491" y="2438399"/>
            <a:ext cx="2914650" cy="2819400"/>
          </a:xfrm>
          <a:prstGeom prst="rect">
            <a:avLst/>
          </a:prstGeom>
        </p:spPr>
      </p:pic>
      <p:sp>
        <p:nvSpPr>
          <p:cNvPr id="5" name="Rectangle 4"/>
          <p:cNvSpPr/>
          <p:nvPr/>
        </p:nvSpPr>
        <p:spPr>
          <a:xfrm>
            <a:off x="9515911" y="5451233"/>
            <a:ext cx="2393592" cy="923330"/>
          </a:xfrm>
          <a:prstGeom prst="rect">
            <a:avLst/>
          </a:prstGeom>
        </p:spPr>
        <p:txBody>
          <a:bodyPr wrap="square">
            <a:spAutoFit/>
          </a:bodyPr>
          <a:lstStyle/>
          <a:p>
            <a:r>
              <a:rPr lang="en-US" i="1" dirty="0">
                <a:solidFill>
                  <a:srgbClr val="999999"/>
                </a:solidFill>
                <a:latin typeface="Montserrat"/>
              </a:rPr>
              <a:t>© </a:t>
            </a:r>
            <a:r>
              <a:rPr lang="en-US" i="1" dirty="0" smtClean="0">
                <a:solidFill>
                  <a:srgbClr val="999999"/>
                </a:solidFill>
                <a:latin typeface="Montserrat"/>
              </a:rPr>
              <a:t>Arthur </a:t>
            </a:r>
            <a:r>
              <a:rPr lang="en-US" i="1" dirty="0" err="1">
                <a:solidFill>
                  <a:srgbClr val="999999"/>
                </a:solidFill>
                <a:latin typeface="Montserrat"/>
              </a:rPr>
              <a:t>Rickerby</a:t>
            </a:r>
            <a:r>
              <a:rPr lang="en-US" i="1" dirty="0">
                <a:solidFill>
                  <a:srgbClr val="999999"/>
                </a:solidFill>
                <a:latin typeface="Montserrat"/>
              </a:rPr>
              <a:t>—Black Star/PNI</a:t>
            </a:r>
            <a:endParaRPr lang="en-US" dirty="0"/>
          </a:p>
          <a:p>
            <a:r>
              <a:rPr lang="en-US" i="1" dirty="0" smtClean="0">
                <a:solidFill>
                  <a:srgbClr val="999999"/>
                </a:solidFill>
                <a:latin typeface="Montserrat"/>
              </a:rPr>
              <a:t> </a:t>
            </a:r>
            <a:endParaRPr lang="en-US" dirty="0"/>
          </a:p>
        </p:txBody>
      </p:sp>
    </p:spTree>
    <p:extLst>
      <p:ext uri="{BB962C8B-B14F-4D97-AF65-F5344CB8AC3E}">
        <p14:creationId xmlns:p14="http://schemas.microsoft.com/office/powerpoint/2010/main" val="28007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Clear Goal</a:t>
            </a:r>
            <a:endParaRPr lang="en-US" dirty="0"/>
          </a:p>
        </p:txBody>
      </p:sp>
      <p:sp>
        <p:nvSpPr>
          <p:cNvPr id="3" name="Content Placeholder 2"/>
          <p:cNvSpPr>
            <a:spLocks noGrp="1"/>
          </p:cNvSpPr>
          <p:nvPr>
            <p:ph idx="1"/>
          </p:nvPr>
        </p:nvSpPr>
        <p:spPr/>
        <p:txBody>
          <a:bodyPr>
            <a:normAutofit lnSpcReduction="10000"/>
          </a:bodyPr>
          <a:lstStyle/>
          <a:p>
            <a:endParaRPr lang="en-US" sz="3600" dirty="0"/>
          </a:p>
          <a:p>
            <a:r>
              <a:rPr lang="en-US" sz="3600" dirty="0" smtClean="0"/>
              <a:t>What </a:t>
            </a:r>
            <a:r>
              <a:rPr lang="en-US" sz="3600" dirty="0"/>
              <a:t>is the </a:t>
            </a:r>
            <a:r>
              <a:rPr lang="en-US" sz="3600" dirty="0" smtClean="0"/>
              <a:t>goal?</a:t>
            </a:r>
          </a:p>
          <a:p>
            <a:r>
              <a:rPr lang="en-US" sz="3600" dirty="0" smtClean="0"/>
              <a:t>Send </a:t>
            </a:r>
            <a:r>
              <a:rPr lang="en-US" sz="3600" dirty="0"/>
              <a:t>a man to the moon and return him safely to Earth by the end of the </a:t>
            </a:r>
            <a:r>
              <a:rPr lang="en-US" sz="3600" dirty="0" smtClean="0"/>
              <a:t>decade, in this case by </a:t>
            </a:r>
            <a:r>
              <a:rPr lang="en-US" sz="3600" dirty="0"/>
              <a:t>the end of the 1960’s</a:t>
            </a:r>
          </a:p>
          <a:p>
            <a:endParaRPr lang="en-US" dirty="0"/>
          </a:p>
        </p:txBody>
      </p:sp>
      <p:sp>
        <p:nvSpPr>
          <p:cNvPr id="4" name="Rectangle 3"/>
          <p:cNvSpPr/>
          <p:nvPr/>
        </p:nvSpPr>
        <p:spPr>
          <a:xfrm>
            <a:off x="3048000" y="2828836"/>
            <a:ext cx="6096000" cy="369332"/>
          </a:xfrm>
          <a:prstGeom prst="rect">
            <a:avLst/>
          </a:prstGeom>
        </p:spPr>
        <p:txBody>
          <a:bodyPr>
            <a:spAutoFit/>
          </a:bodyPr>
          <a:lstStyle/>
          <a:p>
            <a:r>
              <a:rPr lang="en-US" dirty="0" smtClean="0"/>
              <a:t> </a:t>
            </a:r>
            <a:endParaRPr lang="en-US" dirty="0"/>
          </a:p>
        </p:txBody>
      </p:sp>
    </p:spTree>
    <p:extLst>
      <p:ext uri="{BB962C8B-B14F-4D97-AF65-F5344CB8AC3E}">
        <p14:creationId xmlns:p14="http://schemas.microsoft.com/office/powerpoint/2010/main" val="1823292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Visionary People </a:t>
            </a:r>
            <a:endParaRPr lang="en-US" dirty="0"/>
          </a:p>
        </p:txBody>
      </p:sp>
      <p:sp>
        <p:nvSpPr>
          <p:cNvPr id="3" name="Content Placeholder 2"/>
          <p:cNvSpPr>
            <a:spLocks noGrp="1"/>
          </p:cNvSpPr>
          <p:nvPr>
            <p:ph idx="1"/>
          </p:nvPr>
        </p:nvSpPr>
        <p:spPr/>
        <p:txBody>
          <a:bodyPr/>
          <a:lstStyle/>
          <a:p>
            <a:r>
              <a:rPr lang="en-US" dirty="0" smtClean="0"/>
              <a:t>President Kennedy as one example of many who envisioned a space flight to the moon</a:t>
            </a:r>
          </a:p>
          <a:p>
            <a:endParaRPr lang="en-US" dirty="0" smtClean="0"/>
          </a:p>
          <a:p>
            <a:endParaRPr lang="en-US" dirty="0"/>
          </a:p>
        </p:txBody>
      </p:sp>
    </p:spTree>
    <p:extLst>
      <p:ext uri="{BB962C8B-B14F-4D97-AF65-F5344CB8AC3E}">
        <p14:creationId xmlns:p14="http://schemas.microsoft.com/office/powerpoint/2010/main" val="40022333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Parallax</Template>
  <TotalTime>27400</TotalTime>
  <Words>874</Words>
  <Application>Microsoft Office PowerPoint</Application>
  <PresentationFormat>Widescreen</PresentationFormat>
  <Paragraphs>92</Paragraphs>
  <Slides>37</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Corbel</vt:lpstr>
      <vt:lpstr>Montserrat</vt:lpstr>
      <vt:lpstr>Parallax</vt:lpstr>
      <vt:lpstr>The Transcontinental Railroad, Apollo 11, and  the “Next Moon Shot”</vt:lpstr>
      <vt:lpstr>Have you ever heard the term “moonshot?”</vt:lpstr>
      <vt:lpstr>Has the U.S. been successful with moonshots in the past? </vt:lpstr>
      <vt:lpstr>       </vt:lpstr>
      <vt:lpstr>PowerPoint Presentation</vt:lpstr>
      <vt:lpstr>The First Words Spoken From the Moon</vt:lpstr>
      <vt:lpstr>How did we manage to get there? What are the key factors in the moonshot success?</vt:lpstr>
      <vt:lpstr>A Clear Goal</vt:lpstr>
      <vt:lpstr>Visionary People </vt:lpstr>
      <vt:lpstr>https://www.smithsonianmag.com/history/forgotten-black-women-mathematicians-who-helped-win-wars-and-send-astronauts-space-180960393/’ </vt:lpstr>
      <vt:lpstr>PowerPoint Presentation</vt:lpstr>
      <vt:lpstr>Scientists came from around the World</vt:lpstr>
      <vt:lpstr>Investment</vt:lpstr>
      <vt:lpstr>Innovations</vt:lpstr>
      <vt:lpstr>Hard-Work and Risk-Taking</vt:lpstr>
      <vt:lpstr>Dedication</vt:lpstr>
      <vt:lpstr>Can you think of issues today that could use a moonshot approach? </vt:lpstr>
      <vt:lpstr>Check out this recent “moonshot”</vt:lpstr>
      <vt:lpstr>What are some moonshot possibilities? </vt:lpstr>
      <vt:lpstr>PowerPoint Presentation</vt:lpstr>
      <vt:lpstr>https://www.google.com/maps</vt:lpstr>
      <vt:lpstr>PowerPoint Presentation</vt:lpstr>
      <vt:lpstr>Your Task</vt:lpstr>
      <vt:lpstr> You Can Find your Representatives Here:   https://le.utah.gov/GIS/findDistrict.jsp    </vt:lpstr>
      <vt:lpstr>In the U.S., we have done this sort of moonshot before, even before it was called a moonshot  </vt:lpstr>
      <vt:lpstr>What’s the Big Deal about a Railroad across the Continent?</vt:lpstr>
      <vt:lpstr>PowerPoint Presentation</vt:lpstr>
      <vt:lpstr>PowerPoint Presentation</vt:lpstr>
      <vt:lpstr>PowerPoint Presentation</vt:lpstr>
      <vt:lpstr>What did it take to make this TCRR happen? </vt:lpstr>
      <vt:lpstr>Consider these next three images.  What attributes from our moonshot list can you see?</vt:lpstr>
      <vt:lpstr>PowerPoint Presentation</vt:lpstr>
      <vt:lpstr>PowerPoint Presentation</vt:lpstr>
      <vt:lpstr>PowerPoint Presentation</vt:lpstr>
      <vt:lpstr>Your task now</vt:lpstr>
      <vt:lpstr>PowerPoint Presentation</vt:lpstr>
      <vt:lpstr>PowerPoint Presentation</vt:lpstr>
    </vt:vector>
  </TitlesOfParts>
  <Company>Utah State Office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Moon Shot</dc:title>
  <dc:creator>Austin, Robert</dc:creator>
  <cp:lastModifiedBy>Austin, Robert</cp:lastModifiedBy>
  <cp:revision>51</cp:revision>
  <dcterms:created xsi:type="dcterms:W3CDTF">2018-09-27T16:48:42Z</dcterms:created>
  <dcterms:modified xsi:type="dcterms:W3CDTF">2018-12-04T14:58:22Z</dcterms:modified>
</cp:coreProperties>
</file>