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60" r:id="rId4"/>
    <p:sldId id="273" r:id="rId5"/>
    <p:sldId id="274" r:id="rId6"/>
    <p:sldId id="271" r:id="rId7"/>
    <p:sldId id="275" r:id="rId8"/>
    <p:sldId id="283" r:id="rId9"/>
    <p:sldId id="284" r:id="rId10"/>
    <p:sldId id="285" r:id="rId11"/>
    <p:sldId id="286" r:id="rId12"/>
    <p:sldId id="288" r:id="rId13"/>
    <p:sldId id="287" r:id="rId14"/>
    <p:sldId id="272" r:id="rId15"/>
    <p:sldId id="291" r:id="rId16"/>
    <p:sldId id="289" r:id="rId17"/>
    <p:sldId id="257" r:id="rId18"/>
    <p:sldId id="268" r:id="rId19"/>
    <p:sldId id="262" r:id="rId20"/>
    <p:sldId id="263" r:id="rId21"/>
    <p:sldId id="264" r:id="rId22"/>
    <p:sldId id="265" r:id="rId23"/>
    <p:sldId id="267" r:id="rId24"/>
    <p:sldId id="270" r:id="rId25"/>
    <p:sldId id="269" r:id="rId26"/>
    <p:sldId id="276" r:id="rId27"/>
    <p:sldId id="292" r:id="rId28"/>
    <p:sldId id="277" r:id="rId29"/>
    <p:sldId id="293" r:id="rId30"/>
    <p:sldId id="295" r:id="rId31"/>
    <p:sldId id="278" r:id="rId32"/>
    <p:sldId id="282" r:id="rId33"/>
    <p:sldId id="294" r:id="rId34"/>
    <p:sldId id="279" r:id="rId35"/>
    <p:sldId id="296" r:id="rId36"/>
    <p:sldId id="280" r:id="rId37"/>
    <p:sldId id="28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76613" autoAdjust="0"/>
  </p:normalViewPr>
  <p:slideViewPr>
    <p:cSldViewPr snapToGrid="0">
      <p:cViewPr varScale="1">
        <p:scale>
          <a:sx n="83" d="100"/>
          <a:sy n="83" d="100"/>
        </p:scale>
        <p:origin x="-17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1A458-5C9A-4DA3-AD9F-B56A0602D000}" type="datetimeFigureOut">
              <a:rPr lang="en-US" smtClean="0"/>
              <a:t>8/2/16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1ECBD-7D93-44D6-BDD5-E76CC53C5790}" type="slidenum">
              <a:rPr lang="en-US" smtClean="0"/>
              <a:t>‹#›</a:t>
            </a:fld>
            <a:endParaRPr lang="en-US"/>
          </a:p>
        </p:txBody>
      </p:sp>
    </p:spTree>
    <p:extLst>
      <p:ext uri="{BB962C8B-B14F-4D97-AF65-F5344CB8AC3E}">
        <p14:creationId xmlns:p14="http://schemas.microsoft.com/office/powerpoint/2010/main" val="276373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me—ask</a:t>
            </a:r>
            <a:r>
              <a:rPr lang="en-US" baseline="0" dirty="0" smtClean="0"/>
              <a:t> questions like K teacher, 1</a:t>
            </a:r>
            <a:r>
              <a:rPr lang="en-US" baseline="30000" dirty="0" smtClean="0"/>
              <a:t>st</a:t>
            </a:r>
            <a:r>
              <a:rPr lang="en-US" baseline="0" dirty="0" smtClean="0"/>
              <a:t> grade…less than 5 years experience, more than 5 etc.</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2</a:t>
            </a:fld>
            <a:endParaRPr lang="en-US"/>
          </a:p>
        </p:txBody>
      </p:sp>
    </p:spTree>
    <p:extLst>
      <p:ext uri="{BB962C8B-B14F-4D97-AF65-F5344CB8AC3E}">
        <p14:creationId xmlns:p14="http://schemas.microsoft.com/office/powerpoint/2010/main" val="149885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10-15 minute break—when we come back we</a:t>
            </a:r>
            <a:r>
              <a:rPr lang="en-US" baseline="0" dirty="0" smtClean="0"/>
              <a:t> will look at instructional strategies you can use to overcome these 5 challenges </a:t>
            </a:r>
            <a:endParaRPr lang="en-US" dirty="0"/>
          </a:p>
        </p:txBody>
      </p:sp>
      <p:sp>
        <p:nvSpPr>
          <p:cNvPr id="4" name="Slide Number Placeholder 3"/>
          <p:cNvSpPr>
            <a:spLocks noGrp="1"/>
          </p:cNvSpPr>
          <p:nvPr>
            <p:ph type="sldNum" sz="quarter" idx="10"/>
          </p:nvPr>
        </p:nvSpPr>
        <p:spPr/>
        <p:txBody>
          <a:bodyPr/>
          <a:lstStyle/>
          <a:p>
            <a:fld id="{49AD459F-1928-4095-B9F6-232792539439}" type="slidenum">
              <a:rPr lang="en-US" smtClean="0"/>
              <a:t>15</a:t>
            </a:fld>
            <a:endParaRPr lang="en-US"/>
          </a:p>
        </p:txBody>
      </p:sp>
    </p:spTree>
    <p:extLst>
      <p:ext uri="{BB962C8B-B14F-4D97-AF65-F5344CB8AC3E}">
        <p14:creationId xmlns:p14="http://schemas.microsoft.com/office/powerpoint/2010/main" val="13395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is one thing to know about the principles</a:t>
            </a:r>
            <a:r>
              <a:rPr lang="en-US" baseline="0" dirty="0" smtClean="0"/>
              <a:t> and the myths….it is another thing to actually have young students engage in productive conversations.  Let’s take a look at what the standards are asking K-1 students to do.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17</a:t>
            </a:fld>
            <a:endParaRPr lang="en-US"/>
          </a:p>
        </p:txBody>
      </p:sp>
    </p:spTree>
    <p:extLst>
      <p:ext uri="{BB962C8B-B14F-4D97-AF65-F5344CB8AC3E}">
        <p14:creationId xmlns:p14="http://schemas.microsoft.com/office/powerpoint/2010/main" val="171466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your grade level standards…write a one sentence summary of the key ideas of standard 1.  </a:t>
            </a:r>
          </a:p>
          <a:p>
            <a:endParaRPr lang="en-US" dirty="0" smtClean="0"/>
          </a:p>
          <a:p>
            <a:r>
              <a:rPr lang="en-US" dirty="0" smtClean="0"/>
              <a:t>Share</a:t>
            </a:r>
            <a:r>
              <a:rPr lang="en-US" baseline="0" dirty="0" smtClean="0"/>
              <a:t> out their summary with a partner.</a:t>
            </a:r>
          </a:p>
          <a:p>
            <a:r>
              <a:rPr lang="en-US" baseline="0" dirty="0" smtClean="0"/>
              <a:t>Cold-call on 2-3 people to share their definitions.—if yours was similar to those shared thumbs up. </a:t>
            </a:r>
          </a:p>
          <a:p>
            <a:endParaRPr lang="en-US" baseline="0" dirty="0" smtClean="0"/>
          </a:p>
          <a:p>
            <a:r>
              <a:rPr lang="en-US" baseline="0" dirty="0" smtClean="0"/>
              <a:t>Let’s take a look at how such collaborative conversation opportunities could be supported. </a:t>
            </a:r>
          </a:p>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18</a:t>
            </a:fld>
            <a:endParaRPr lang="en-US"/>
          </a:p>
        </p:txBody>
      </p:sp>
    </p:spTree>
    <p:extLst>
      <p:ext uri="{BB962C8B-B14F-4D97-AF65-F5344CB8AC3E}">
        <p14:creationId xmlns:p14="http://schemas.microsoft.com/office/powerpoint/2010/main" val="165819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4Ls</a:t>
            </a:r>
            <a:r>
              <a:rPr lang="en-US" baseline="0" dirty="0" smtClean="0"/>
              <a:t> of Productive Partnering</a:t>
            </a:r>
            <a:endParaRPr lang="en-US" dirty="0" smtClean="0"/>
          </a:p>
          <a:p>
            <a:r>
              <a:rPr lang="en-US" dirty="0" smtClean="0"/>
              <a:t>Poster-4Ls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19</a:t>
            </a:fld>
            <a:endParaRPr lang="en-US"/>
          </a:p>
        </p:txBody>
      </p:sp>
    </p:spTree>
    <p:extLst>
      <p:ext uri="{BB962C8B-B14F-4D97-AF65-F5344CB8AC3E}">
        <p14:creationId xmlns:p14="http://schemas.microsoft.com/office/powerpoint/2010/main" val="331343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taking guide….quick write</a:t>
            </a:r>
          </a:p>
          <a:p>
            <a:endParaRPr lang="en-US" dirty="0"/>
          </a:p>
        </p:txBody>
      </p:sp>
      <p:sp>
        <p:nvSpPr>
          <p:cNvPr id="4" name="Slide Number Placeholder 3"/>
          <p:cNvSpPr>
            <a:spLocks noGrp="1"/>
          </p:cNvSpPr>
          <p:nvPr>
            <p:ph type="sldNum" sz="quarter" idx="10"/>
          </p:nvPr>
        </p:nvSpPr>
        <p:spPr/>
        <p:txBody>
          <a:bodyPr/>
          <a:lstStyle/>
          <a:p>
            <a:fld id="{D4E5CA12-5271-42A0-A0FA-2F7AB43BFF16}" type="slidenum">
              <a:rPr lang="en-US" smtClean="0"/>
              <a:t>23</a:t>
            </a:fld>
            <a:endParaRPr lang="en-US"/>
          </a:p>
        </p:txBody>
      </p:sp>
    </p:spTree>
    <p:extLst>
      <p:ext uri="{BB962C8B-B14F-4D97-AF65-F5344CB8AC3E}">
        <p14:creationId xmlns:p14="http://schemas.microsoft.com/office/powerpoint/2010/main" val="427322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our students know how to engage</a:t>
            </a:r>
            <a:r>
              <a:rPr lang="en-US" baseline="0" dirty="0" smtClean="0"/>
              <a:t> in productive partners…let’s look at a few language activities that can support their achievement of the standards.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24</a:t>
            </a:fld>
            <a:endParaRPr lang="en-US"/>
          </a:p>
        </p:txBody>
      </p:sp>
    </p:spTree>
    <p:extLst>
      <p:ext uri="{BB962C8B-B14F-4D97-AF65-F5344CB8AC3E}">
        <p14:creationId xmlns:p14="http://schemas.microsoft.com/office/powerpoint/2010/main" val="1926631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26</a:t>
            </a:fld>
            <a:endParaRPr lang="en-US"/>
          </a:p>
        </p:txBody>
      </p:sp>
    </p:spTree>
    <p:extLst>
      <p:ext uri="{BB962C8B-B14F-4D97-AF65-F5344CB8AC3E}">
        <p14:creationId xmlns:p14="http://schemas.microsoft.com/office/powerpoint/2010/main" val="354826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Prior to the discussion, the teacher numbers the students off as a “1” or a “2.”</a:t>
            </a:r>
          </a:p>
          <a:p>
            <a:pPr lvl="0"/>
            <a:r>
              <a:rPr lang="en-US" sz="1200" kern="1200" dirty="0" smtClean="0">
                <a:solidFill>
                  <a:schemeClr val="tx1"/>
                </a:solidFill>
                <a:effectLst/>
                <a:latin typeface="+mn-lt"/>
                <a:ea typeface="+mn-ea"/>
                <a:cs typeface="+mn-cs"/>
              </a:rPr>
              <a:t>2. Teacher poses a question</a:t>
            </a:r>
          </a:p>
          <a:p>
            <a:pPr lvl="0"/>
            <a:r>
              <a:rPr lang="en-US" sz="1200" kern="1200" dirty="0" smtClean="0">
                <a:solidFill>
                  <a:schemeClr val="tx1"/>
                </a:solidFill>
                <a:effectLst/>
                <a:latin typeface="+mn-lt"/>
                <a:ea typeface="+mn-ea"/>
                <a:cs typeface="+mn-cs"/>
              </a:rPr>
              <a:t>3. Teacher provides students some think time to consider how they might respond to the question posed. </a:t>
            </a:r>
          </a:p>
          <a:p>
            <a:pPr lvl="0"/>
            <a:r>
              <a:rPr lang="en-US" sz="1200" kern="1200" dirty="0" smtClean="0">
                <a:solidFill>
                  <a:schemeClr val="tx1"/>
                </a:solidFill>
                <a:effectLst/>
                <a:latin typeface="+mn-lt"/>
                <a:ea typeface="+mn-ea"/>
                <a:cs typeface="+mn-cs"/>
              </a:rPr>
              <a:t>4. Teacher cues the 1’s to speak while 2’s listen.</a:t>
            </a:r>
          </a:p>
          <a:p>
            <a:pPr lvl="0"/>
            <a:r>
              <a:rPr lang="en-US" sz="1200" kern="1200" dirty="0" smtClean="0">
                <a:solidFill>
                  <a:schemeClr val="tx1"/>
                </a:solidFill>
                <a:effectLst/>
                <a:latin typeface="+mn-lt"/>
                <a:ea typeface="+mn-ea"/>
                <a:cs typeface="+mn-cs"/>
              </a:rPr>
              <a:t>5. After enough time has been provided for 1’s to speak, 2’s are asked to speak.  </a:t>
            </a:r>
          </a:p>
          <a:p>
            <a:pPr lvl="0"/>
            <a:r>
              <a:rPr lang="en-US" sz="1200" kern="1200" dirty="0" smtClean="0">
                <a:solidFill>
                  <a:schemeClr val="tx1"/>
                </a:solidFill>
                <a:effectLst/>
                <a:latin typeface="+mn-lt"/>
                <a:ea typeface="+mn-ea"/>
                <a:cs typeface="+mn-cs"/>
              </a:rPr>
              <a:t>6. Teacher calls the students’ attention back to the whole group.  Students are selected to share what their partners had to say.  </a:t>
            </a:r>
          </a:p>
          <a:p>
            <a:endParaRPr lang="en-US" dirty="0" smtClean="0"/>
          </a:p>
          <a:p>
            <a:r>
              <a:rPr lang="en-US" dirty="0" smtClean="0"/>
              <a:t>Encourage participants to use the 4Ls</a:t>
            </a:r>
            <a:r>
              <a:rPr lang="en-US" baseline="0" dirty="0" smtClean="0"/>
              <a:t> in their discussion.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27</a:t>
            </a:fld>
            <a:endParaRPr lang="en-US"/>
          </a:p>
        </p:txBody>
      </p:sp>
    </p:spTree>
    <p:extLst>
      <p:ext uri="{BB962C8B-B14F-4D97-AF65-F5344CB8AC3E}">
        <p14:creationId xmlns:p14="http://schemas.microsoft.com/office/powerpoint/2010/main" val="301825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Prior to the discussion, the teacher numbers the students off as a “1” or a “2.”</a:t>
            </a:r>
          </a:p>
          <a:p>
            <a:pPr lvl="0"/>
            <a:r>
              <a:rPr lang="en-US" sz="1200" kern="1200" dirty="0" smtClean="0">
                <a:solidFill>
                  <a:schemeClr val="tx1"/>
                </a:solidFill>
                <a:effectLst/>
                <a:latin typeface="+mn-lt"/>
                <a:ea typeface="+mn-ea"/>
                <a:cs typeface="+mn-cs"/>
              </a:rPr>
              <a:t>2. Teacher poses a question</a:t>
            </a:r>
          </a:p>
          <a:p>
            <a:pPr lvl="0"/>
            <a:r>
              <a:rPr lang="en-US" sz="1200" kern="1200" dirty="0" smtClean="0">
                <a:solidFill>
                  <a:schemeClr val="tx1"/>
                </a:solidFill>
                <a:effectLst/>
                <a:latin typeface="+mn-lt"/>
                <a:ea typeface="+mn-ea"/>
                <a:cs typeface="+mn-cs"/>
              </a:rPr>
              <a:t>3. Teacher provides students some think time to consider how they might respond to the question posed. </a:t>
            </a:r>
          </a:p>
          <a:p>
            <a:pPr lvl="0"/>
            <a:r>
              <a:rPr lang="en-US" sz="1200" kern="1200" dirty="0" smtClean="0">
                <a:solidFill>
                  <a:schemeClr val="tx1"/>
                </a:solidFill>
                <a:effectLst/>
                <a:latin typeface="+mn-lt"/>
                <a:ea typeface="+mn-ea"/>
                <a:cs typeface="+mn-cs"/>
              </a:rPr>
              <a:t>4. Teacher cues the 1’s to speak while 2’s listen.</a:t>
            </a:r>
          </a:p>
          <a:p>
            <a:pPr lvl="0"/>
            <a:r>
              <a:rPr lang="en-US" sz="1200" kern="1200" dirty="0" smtClean="0">
                <a:solidFill>
                  <a:schemeClr val="tx1"/>
                </a:solidFill>
                <a:effectLst/>
                <a:latin typeface="+mn-lt"/>
                <a:ea typeface="+mn-ea"/>
                <a:cs typeface="+mn-cs"/>
              </a:rPr>
              <a:t>5. After enough time has been provided for 1’s to speak, 2’s are asked to speak.  </a:t>
            </a:r>
          </a:p>
          <a:p>
            <a:pPr lvl="0"/>
            <a:r>
              <a:rPr lang="en-US" sz="1200" kern="1200" dirty="0" smtClean="0">
                <a:solidFill>
                  <a:schemeClr val="tx1"/>
                </a:solidFill>
                <a:effectLst/>
                <a:latin typeface="+mn-lt"/>
                <a:ea typeface="+mn-ea"/>
                <a:cs typeface="+mn-cs"/>
              </a:rPr>
              <a:t>6. Teacher calls the students’ attention back to the whole group.  Students are selected to share what their partners had to say.  </a:t>
            </a:r>
          </a:p>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28</a:t>
            </a:fld>
            <a:endParaRPr lang="en-US"/>
          </a:p>
        </p:txBody>
      </p:sp>
    </p:spTree>
    <p:extLst>
      <p:ext uri="{BB962C8B-B14F-4D97-AF65-F5344CB8AC3E}">
        <p14:creationId xmlns:p14="http://schemas.microsoft.com/office/powerpoint/2010/main" val="223217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 2 go first this time.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29</a:t>
            </a:fld>
            <a:endParaRPr lang="en-US"/>
          </a:p>
        </p:txBody>
      </p:sp>
    </p:spTree>
    <p:extLst>
      <p:ext uri="{BB962C8B-B14F-4D97-AF65-F5344CB8AC3E}">
        <p14:creationId xmlns:p14="http://schemas.microsoft.com/office/powerpoint/2010/main" val="2808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3</a:t>
            </a:fld>
            <a:endParaRPr lang="en-US"/>
          </a:p>
        </p:txBody>
      </p:sp>
    </p:spTree>
    <p:extLst>
      <p:ext uri="{BB962C8B-B14F-4D97-AF65-F5344CB8AC3E}">
        <p14:creationId xmlns:p14="http://schemas.microsoft.com/office/powerpoint/2010/main" val="370150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for today’s tas</a:t>
            </a:r>
            <a:r>
              <a:rPr lang="en-US" baseline="0" dirty="0" smtClean="0"/>
              <a:t>k is in the note-taking guide…this template is for classroom use </a:t>
            </a:r>
            <a:endParaRPr lang="en-US" dirty="0" smtClean="0"/>
          </a:p>
          <a:p>
            <a:endParaRPr lang="en-US" dirty="0" smtClean="0"/>
          </a:p>
          <a:p>
            <a:r>
              <a:rPr lang="en-US" sz="1200" i="1" kern="1200" dirty="0" smtClean="0">
                <a:solidFill>
                  <a:schemeClr val="tx1"/>
                </a:solidFill>
                <a:effectLst/>
                <a:latin typeface="+mn-lt"/>
                <a:ea typeface="+mn-ea"/>
                <a:cs typeface="+mn-cs"/>
              </a:rPr>
              <a:t>Four-Square Share Procedures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After reading a text, students write/draw a brief summary of one of the main ideas.  </a:t>
            </a:r>
          </a:p>
          <a:p>
            <a:pPr lvl="0"/>
            <a:r>
              <a:rPr lang="en-US" sz="1200" kern="1200" dirty="0" smtClean="0">
                <a:solidFill>
                  <a:schemeClr val="tx1"/>
                </a:solidFill>
                <a:effectLst/>
                <a:latin typeface="+mn-lt"/>
                <a:ea typeface="+mn-ea"/>
                <a:cs typeface="+mn-cs"/>
              </a:rPr>
              <a:t>Then, in groups of four, students take turns sharing their summaries with other group members.  </a:t>
            </a:r>
          </a:p>
          <a:p>
            <a:pPr lvl="0"/>
            <a:r>
              <a:rPr lang="en-US" sz="1200" kern="1200" dirty="0" smtClean="0">
                <a:solidFill>
                  <a:schemeClr val="tx1"/>
                </a:solidFill>
                <a:effectLst/>
                <a:latin typeface="+mn-lt"/>
                <a:ea typeface="+mn-ea"/>
                <a:cs typeface="+mn-cs"/>
              </a:rPr>
              <a:t>As each student speaks, the others listen and take notes (write/draw).  </a:t>
            </a:r>
          </a:p>
          <a:p>
            <a:pPr lvl="0"/>
            <a:r>
              <a:rPr lang="en-US" sz="1200" kern="1200" dirty="0" smtClean="0">
                <a:solidFill>
                  <a:schemeClr val="tx1"/>
                </a:solidFill>
                <a:effectLst/>
                <a:latin typeface="+mn-lt"/>
                <a:ea typeface="+mn-ea"/>
                <a:cs typeface="+mn-cs"/>
              </a:rPr>
              <a:t>After all group members share, they engage in a short discussion, looking for common ideas across the group.  </a:t>
            </a:r>
          </a:p>
          <a:p>
            <a:pPr lvl="0"/>
            <a:r>
              <a:rPr lang="en-US" sz="1200" kern="1200" dirty="0" smtClean="0">
                <a:solidFill>
                  <a:schemeClr val="tx1"/>
                </a:solidFill>
                <a:effectLst/>
                <a:latin typeface="+mn-lt"/>
                <a:ea typeface="+mn-ea"/>
                <a:cs typeface="+mn-cs"/>
              </a:rPr>
              <a:t>Finally, each student writes a one- or two-sentence summary, drawing on relevant ideas from the other students.  </a:t>
            </a:r>
          </a:p>
          <a:p>
            <a:pPr lvl="0"/>
            <a:r>
              <a:rPr lang="en-US" sz="1200" kern="1200" dirty="0" smtClean="0">
                <a:solidFill>
                  <a:schemeClr val="tx1"/>
                </a:solidFill>
                <a:effectLst/>
                <a:latin typeface="+mn-lt"/>
                <a:ea typeface="+mn-ea"/>
                <a:cs typeface="+mn-cs"/>
              </a:rPr>
              <a:t>Teachers can collect each student’s work to obtain useful formative feedback and to see how well students understood the text and incorporated ideas from others. </a:t>
            </a:r>
          </a:p>
        </p:txBody>
      </p:sp>
      <p:sp>
        <p:nvSpPr>
          <p:cNvPr id="4" name="Slide Number Placeholder 3"/>
          <p:cNvSpPr>
            <a:spLocks noGrp="1"/>
          </p:cNvSpPr>
          <p:nvPr>
            <p:ph type="sldNum" sz="quarter" idx="10"/>
          </p:nvPr>
        </p:nvSpPr>
        <p:spPr/>
        <p:txBody>
          <a:bodyPr/>
          <a:lstStyle/>
          <a:p>
            <a:fld id="{44A1ECBD-7D93-44D6-BDD5-E76CC53C5790}" type="slidenum">
              <a:rPr lang="en-US" smtClean="0"/>
              <a:t>32</a:t>
            </a:fld>
            <a:endParaRPr lang="en-US"/>
          </a:p>
        </p:txBody>
      </p:sp>
    </p:spTree>
    <p:extLst>
      <p:ext uri="{BB962C8B-B14F-4D97-AF65-F5344CB8AC3E}">
        <p14:creationId xmlns:p14="http://schemas.microsoft.com/office/powerpoint/2010/main" val="8097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IQ Pairs Procedures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Teacher asks each pair of students to identify an </a:t>
            </a:r>
            <a:r>
              <a:rPr lang="en-US" sz="1200" b="1" kern="1200" dirty="0" smtClean="0">
                <a:solidFill>
                  <a:schemeClr val="tx1"/>
                </a:solidFill>
                <a:effectLst/>
                <a:latin typeface="+mn-lt"/>
                <a:ea typeface="+mn-ea"/>
                <a:cs typeface="+mn-cs"/>
              </a:rPr>
              <a:t>insight</a:t>
            </a:r>
            <a:r>
              <a:rPr lang="en-US" sz="1200" kern="1200" dirty="0" smtClean="0">
                <a:solidFill>
                  <a:schemeClr val="tx1"/>
                </a:solidFill>
                <a:effectLst/>
                <a:latin typeface="+mn-lt"/>
                <a:ea typeface="+mn-ea"/>
                <a:cs typeface="+mn-cs"/>
              </a:rPr>
              <a:t> (something they have learned or an “aha” experience) and a </a:t>
            </a:r>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they have about the topic.  </a:t>
            </a:r>
          </a:p>
          <a:p>
            <a:pPr lvl="0"/>
            <a:r>
              <a:rPr lang="en-US" sz="1200" kern="1200" dirty="0" smtClean="0">
                <a:solidFill>
                  <a:schemeClr val="tx1"/>
                </a:solidFill>
                <a:effectLst/>
                <a:latin typeface="+mn-lt"/>
                <a:ea typeface="+mn-ea"/>
                <a:cs typeface="+mn-cs"/>
              </a:rPr>
              <a:t>After pairs have had some time to discuss, they are asked to merge with another pair of students.  </a:t>
            </a:r>
          </a:p>
          <a:p>
            <a:pPr lvl="0"/>
            <a:r>
              <a:rPr lang="en-US" sz="1200" kern="1200" dirty="0" smtClean="0">
                <a:solidFill>
                  <a:schemeClr val="tx1"/>
                </a:solidFill>
                <a:effectLst/>
                <a:latin typeface="+mn-lt"/>
                <a:ea typeface="+mn-ea"/>
                <a:cs typeface="+mn-cs"/>
              </a:rPr>
              <a:t>The pairs then share their respective insights, pointing to the position in the text from which each insight emerged and elaborating on what it means.  </a:t>
            </a:r>
          </a:p>
          <a:p>
            <a:pPr lvl="0"/>
            <a:r>
              <a:rPr lang="en-US" sz="1200" kern="1200" dirty="0" smtClean="0">
                <a:solidFill>
                  <a:schemeClr val="tx1"/>
                </a:solidFill>
                <a:effectLst/>
                <a:latin typeface="+mn-lt"/>
                <a:ea typeface="+mn-ea"/>
                <a:cs typeface="+mn-cs"/>
              </a:rPr>
              <a:t>Then, each pair poses its question, talking about why this is a puzzle and how they might go about investigating in. </a:t>
            </a:r>
          </a:p>
          <a:p>
            <a:pPr lvl="0"/>
            <a:r>
              <a:rPr lang="en-US" sz="1200" kern="1200" dirty="0" smtClean="0">
                <a:solidFill>
                  <a:schemeClr val="tx1"/>
                </a:solidFill>
                <a:effectLst/>
                <a:latin typeface="+mn-lt"/>
                <a:ea typeface="+mn-ea"/>
                <a:cs typeface="+mn-cs"/>
              </a:rPr>
              <a:t>Teacher brings the whole group back together and facilitates sharing and further discussion.</a:t>
            </a:r>
          </a:p>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33</a:t>
            </a:fld>
            <a:endParaRPr lang="en-US"/>
          </a:p>
        </p:txBody>
      </p:sp>
    </p:spTree>
    <p:extLst>
      <p:ext uri="{BB962C8B-B14F-4D97-AF65-F5344CB8AC3E}">
        <p14:creationId xmlns:p14="http://schemas.microsoft.com/office/powerpoint/2010/main" val="293244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some</a:t>
            </a:r>
            <a:r>
              <a:rPr lang="en-US" baseline="0" dirty="0" smtClean="0"/>
              <a:t> definitions from literature to set a common language and understanding for the presentation</a:t>
            </a:r>
          </a:p>
          <a:p>
            <a:endParaRPr lang="en-US" baseline="0" dirty="0" smtClean="0"/>
          </a:p>
          <a:p>
            <a:r>
              <a:rPr lang="en-US" baseline="0" dirty="0" smtClean="0"/>
              <a:t>Have participants take a few moments to read the definitions and reflect with a partner on how the definitions are similar or different than their own.  Have a few volunteers share the similarities/differences they found.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5</a:t>
            </a:fld>
            <a:endParaRPr lang="en-US"/>
          </a:p>
        </p:txBody>
      </p:sp>
    </p:spTree>
    <p:extLst>
      <p:ext uri="{BB962C8B-B14F-4D97-AF65-F5344CB8AC3E}">
        <p14:creationId xmlns:p14="http://schemas.microsoft.com/office/powerpoint/2010/main" val="296575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Jigsaw</a:t>
            </a:r>
            <a:r>
              <a:rPr lang="en-US" baseline="0" dirty="0" smtClean="0"/>
              <a:t> the 5 myths...</a:t>
            </a:r>
          </a:p>
          <a:p>
            <a:r>
              <a:rPr lang="en-US" baseline="0" dirty="0" smtClean="0"/>
              <a:t>Either assign tables to be 1s, 2,s…etc. or number participants off 1-5</a:t>
            </a:r>
          </a:p>
          <a:p>
            <a:endParaRPr lang="en-US" baseline="0" dirty="0" smtClean="0"/>
          </a:p>
          <a:p>
            <a:r>
              <a:rPr lang="en-US" baseline="0" dirty="0" smtClean="0"/>
              <a:t>Use their note taking guide to take notes on their myth</a:t>
            </a:r>
          </a:p>
          <a:p>
            <a:r>
              <a:rPr lang="en-US" baseline="0" dirty="0" smtClean="0"/>
              <a:t>They will then regroup with 1-5 and teach each other about each of the myths and add to their note taking chart</a:t>
            </a:r>
          </a:p>
          <a:p>
            <a:endParaRPr lang="en-US" baseline="0" dirty="0" smtClean="0"/>
          </a:p>
        </p:txBody>
      </p:sp>
      <p:sp>
        <p:nvSpPr>
          <p:cNvPr id="4" name="Slide Number Placeholder 3"/>
          <p:cNvSpPr>
            <a:spLocks noGrp="1"/>
          </p:cNvSpPr>
          <p:nvPr>
            <p:ph type="sldNum" sz="quarter" idx="10"/>
          </p:nvPr>
        </p:nvSpPr>
        <p:spPr/>
        <p:txBody>
          <a:bodyPr/>
          <a:lstStyle/>
          <a:p>
            <a:fld id="{44A1ECBD-7D93-44D6-BDD5-E76CC53C5790}" type="slidenum">
              <a:rPr lang="en-US" smtClean="0"/>
              <a:t>6</a:t>
            </a:fld>
            <a:endParaRPr lang="en-US"/>
          </a:p>
        </p:txBody>
      </p:sp>
    </p:spTree>
    <p:extLst>
      <p:ext uri="{BB962C8B-B14F-4D97-AF65-F5344CB8AC3E}">
        <p14:creationId xmlns:p14="http://schemas.microsoft.com/office/powerpoint/2010/main" val="383548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these words work together?</a:t>
            </a:r>
            <a:r>
              <a:rPr lang="en-US" baseline="0" dirty="0" smtClean="0"/>
              <a:t>  Have children consider two words and make inference about how those words work together.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10</a:t>
            </a:fld>
            <a:endParaRPr lang="en-US"/>
          </a:p>
        </p:txBody>
      </p:sp>
    </p:spTree>
    <p:extLst>
      <p:ext uri="{BB962C8B-B14F-4D97-AF65-F5344CB8AC3E}">
        <p14:creationId xmlns:p14="http://schemas.microsoft.com/office/powerpoint/2010/main" val="139728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a:t>
            </a:r>
            <a:r>
              <a:rPr lang="en-US" baseline="0" dirty="0" smtClean="0"/>
              <a:t> percentage of children will remember a word with 3 or less repetitions.  Most will need many more…more like 24 repetitions to remember a new word. </a:t>
            </a:r>
          </a:p>
          <a:p>
            <a:endParaRPr lang="en-US" baseline="0" dirty="0" smtClean="0"/>
          </a:p>
          <a:p>
            <a:r>
              <a:rPr lang="en-US" baseline="0" dirty="0" smtClean="0"/>
              <a:t>Repeated reading can help student acquire new words.’’</a:t>
            </a:r>
          </a:p>
          <a:p>
            <a:r>
              <a:rPr lang="en-US" baseline="0" dirty="0" smtClean="0"/>
              <a:t>Teaching knowledge networks—is a built-in mechanism for repeating words</a:t>
            </a:r>
          </a:p>
          <a:p>
            <a:r>
              <a:rPr lang="en-US" baseline="0" dirty="0" smtClean="0"/>
              <a:t>Rich explanations with student friendly definitions, synonyms, images, and the use of words in context allow opportunities for students to hear and use the word more. </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11</a:t>
            </a:fld>
            <a:endParaRPr lang="en-US"/>
          </a:p>
        </p:txBody>
      </p:sp>
    </p:spTree>
    <p:extLst>
      <p:ext uri="{BB962C8B-B14F-4D97-AF65-F5344CB8AC3E}">
        <p14:creationId xmlns:p14="http://schemas.microsoft.com/office/powerpoint/2010/main" val="6220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Day the Crayons</a:t>
            </a:r>
            <a:r>
              <a:rPr lang="en-US" baseline="0" dirty="0" smtClean="0"/>
              <a:t> Quit, </a:t>
            </a:r>
          </a:p>
          <a:p>
            <a:r>
              <a:rPr lang="en-US" baseline="0" dirty="0" smtClean="0"/>
              <a:t>have participants look back through, considering the principles of instruction, and </a:t>
            </a:r>
          </a:p>
          <a:p>
            <a:endParaRPr lang="en-US" baseline="0" dirty="0" smtClean="0"/>
          </a:p>
          <a:p>
            <a:r>
              <a:rPr lang="en-US" dirty="0" smtClean="0"/>
              <a:t>Step 1: Read—skim</a:t>
            </a:r>
            <a:r>
              <a:rPr lang="en-US" baseline="0" dirty="0" smtClean="0"/>
              <a:t> back over the text looking for words that would be useful for instruction and future access</a:t>
            </a:r>
            <a:endParaRPr lang="en-US" dirty="0" smtClean="0"/>
          </a:p>
          <a:p>
            <a:r>
              <a:rPr lang="en-US" dirty="0" smtClean="0"/>
              <a:t>Step 2: Explicit/Implicit Vocabulary 3-5 words for instruction</a:t>
            </a:r>
          </a:p>
          <a:p>
            <a:r>
              <a:rPr lang="en-US" dirty="0" smtClean="0"/>
              <a:t>Step 3: Word Selection—determine which words would be</a:t>
            </a:r>
            <a:r>
              <a:rPr lang="en-US" baseline="0" dirty="0" smtClean="0"/>
              <a:t> used for explicit instruction and why</a:t>
            </a:r>
            <a:endParaRPr lang="en-US" dirty="0" smtClean="0"/>
          </a:p>
          <a:p>
            <a:r>
              <a:rPr lang="en-US" dirty="0" smtClean="0"/>
              <a:t>Step 4: Knowledge Networks—how might</a:t>
            </a:r>
            <a:r>
              <a:rPr lang="en-US" baseline="0" dirty="0" smtClean="0"/>
              <a:t> you build a knowledge network with this text?  Could it tie into a bigger idea or theme or concept?</a:t>
            </a:r>
            <a:endParaRPr lang="en-US" dirty="0" smtClean="0"/>
          </a:p>
          <a:p>
            <a:r>
              <a:rPr lang="en-US" dirty="0" smtClean="0"/>
              <a:t>Step 5: Repetition—how might you provide opportunities</a:t>
            </a:r>
            <a:r>
              <a:rPr lang="en-US" baseline="0" dirty="0" smtClean="0"/>
              <a:t> for repetition?</a:t>
            </a:r>
            <a:endParaRPr lang="en-US" dirty="0" smtClean="0"/>
          </a:p>
          <a:p>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12</a:t>
            </a:fld>
            <a:endParaRPr lang="en-US"/>
          </a:p>
        </p:txBody>
      </p:sp>
    </p:spTree>
    <p:extLst>
      <p:ext uri="{BB962C8B-B14F-4D97-AF65-F5344CB8AC3E}">
        <p14:creationId xmlns:p14="http://schemas.microsoft.com/office/powerpoint/2010/main" val="420380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oral vocabulary development is</a:t>
            </a:r>
            <a:r>
              <a:rPr lang="en-US" baseline="0" dirty="0" smtClean="0"/>
              <a:t> highly malleable and can be significantly improved through instruction.  </a:t>
            </a:r>
          </a:p>
          <a:p>
            <a:endParaRPr lang="en-US" baseline="0" dirty="0" smtClean="0"/>
          </a:p>
          <a:p>
            <a:r>
              <a:rPr lang="en-US" baseline="0" dirty="0" smtClean="0"/>
              <a:t>Teachers need to provide systematic opportunities for children to learn words and to ensure that they receive a high-quality variety of oral language instruction. This can be best accomplished through engaging discussions and collaborations among students. </a:t>
            </a:r>
          </a:p>
          <a:p>
            <a:endParaRPr lang="en-US" baseline="0" dirty="0" smtClean="0"/>
          </a:p>
          <a:p>
            <a:r>
              <a:rPr lang="en-US" baseline="0" dirty="0" smtClean="0"/>
              <a:t>Pattern of instruction involves:</a:t>
            </a:r>
          </a:p>
          <a:p>
            <a:pPr marL="228600" indent="-228600">
              <a:buAutoNum type="arabicPeriod"/>
            </a:pPr>
            <a:r>
              <a:rPr lang="en-US" baseline="0" dirty="0" smtClean="0"/>
              <a:t>identifying words that need to taught</a:t>
            </a:r>
          </a:p>
          <a:p>
            <a:pPr marL="228600" indent="-228600">
              <a:buAutoNum type="arabicPeriod"/>
            </a:pPr>
            <a:r>
              <a:rPr lang="en-US" baseline="0" dirty="0" smtClean="0"/>
              <a:t>defining these words in a student-friendly way</a:t>
            </a:r>
          </a:p>
          <a:p>
            <a:pPr marL="228600" indent="-228600">
              <a:buAutoNum type="arabicPeriod"/>
            </a:pPr>
            <a:r>
              <a:rPr lang="en-US" baseline="0" dirty="0" smtClean="0"/>
              <a:t>Contextualizing words into varied and meaningful formats</a:t>
            </a:r>
          </a:p>
          <a:p>
            <a:pPr marL="228600" indent="-228600">
              <a:buAutoNum type="arabicPeriod"/>
            </a:pPr>
            <a:r>
              <a:rPr lang="en-US" baseline="0" dirty="0" smtClean="0"/>
              <a:t>Reviewing words to ensure sustainability over time, and</a:t>
            </a:r>
          </a:p>
          <a:p>
            <a:pPr marL="228600" indent="-228600">
              <a:buAutoNum type="arabicPeriod"/>
            </a:pPr>
            <a:r>
              <a:rPr lang="en-US" baseline="0" dirty="0" smtClean="0"/>
              <a:t>Monitoring children’s progress and </a:t>
            </a:r>
            <a:r>
              <a:rPr lang="en-US" baseline="0" dirty="0" err="1" smtClean="0"/>
              <a:t>reteaching</a:t>
            </a:r>
            <a:r>
              <a:rPr lang="en-US" baseline="0" dirty="0" smtClean="0"/>
              <a:t> if necessary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13</a:t>
            </a:fld>
            <a:endParaRPr lang="en-US"/>
          </a:p>
        </p:txBody>
      </p:sp>
    </p:spTree>
    <p:extLst>
      <p:ext uri="{BB962C8B-B14F-4D97-AF65-F5344CB8AC3E}">
        <p14:creationId xmlns:p14="http://schemas.microsoft.com/office/powerpoint/2010/main" val="331045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It’s circle time in this kindergarten class, and the teacher is reading a favorite storybook, Rainbow</a:t>
            </a:r>
            <a:r>
              <a:rPr lang="en-US" baseline="0" dirty="0" smtClean="0"/>
              <a:t> Fish and the Whale.  As she reads, she stops and points to the picture of the whale.  “Look,” she says to the children, “Here’s a whale and its baby.  A baby whale is called a calf,” as she continues on to the next page.  The word is never repeated. </a:t>
            </a:r>
          </a:p>
          <a:p>
            <a:endParaRPr lang="en-US" baseline="0" dirty="0" smtClean="0"/>
          </a:p>
          <a:p>
            <a:r>
              <a:rPr lang="en-US" baseline="0" dirty="0" smtClean="0"/>
              <a:t>Setup the scenario, then have the participants reflect back on the myths and have them discuss the questions in groups of 2-3.  </a:t>
            </a:r>
          </a:p>
          <a:p>
            <a:endParaRPr lang="en-US" baseline="0" dirty="0" smtClean="0"/>
          </a:p>
          <a:p>
            <a:r>
              <a:rPr lang="en-US" baseline="0" dirty="0" smtClean="0"/>
              <a:t>Example answer:  This teacher used a “teachable moment” to introduce children to an interesting new word.  We know that providing a child-friendly definition of a word in a meaningful context is helpful for developing vocabulary knowledge.</a:t>
            </a:r>
          </a:p>
          <a:p>
            <a:endParaRPr lang="en-US" baseline="0" dirty="0" smtClean="0"/>
          </a:p>
          <a:p>
            <a:r>
              <a:rPr lang="en-US" baseline="0" dirty="0" smtClean="0"/>
              <a:t>At the same time, it’s useful to remember that children are not “word sponges” (Myth 1). Further, brief explanation of words during teachable moments will not be sufficient for building deep and lasting understandings of word meanings (Myth 4).  </a:t>
            </a:r>
          </a:p>
          <a:p>
            <a:endParaRPr lang="en-US" baseline="0" dirty="0" smtClean="0"/>
          </a:p>
          <a:p>
            <a:r>
              <a:rPr lang="en-US" baseline="0" dirty="0" smtClean="0"/>
              <a:t>From All About Words p. 17 by </a:t>
            </a:r>
            <a:r>
              <a:rPr lang="en-US" baseline="0" dirty="0" err="1" smtClean="0"/>
              <a:t>Neuman</a:t>
            </a:r>
            <a:r>
              <a:rPr lang="en-US" baseline="0" dirty="0" smtClean="0"/>
              <a:t> and Wright</a:t>
            </a:r>
            <a:endParaRPr lang="en-US" dirty="0"/>
          </a:p>
        </p:txBody>
      </p:sp>
      <p:sp>
        <p:nvSpPr>
          <p:cNvPr id="4" name="Slide Number Placeholder 3"/>
          <p:cNvSpPr>
            <a:spLocks noGrp="1"/>
          </p:cNvSpPr>
          <p:nvPr>
            <p:ph type="sldNum" sz="quarter" idx="10"/>
          </p:nvPr>
        </p:nvSpPr>
        <p:spPr/>
        <p:txBody>
          <a:bodyPr/>
          <a:lstStyle/>
          <a:p>
            <a:fld id="{44A1ECBD-7D93-44D6-BDD5-E76CC53C5790}" type="slidenum">
              <a:rPr lang="en-US" smtClean="0"/>
              <a:t>14</a:t>
            </a:fld>
            <a:endParaRPr lang="en-US"/>
          </a:p>
        </p:txBody>
      </p:sp>
    </p:spTree>
    <p:extLst>
      <p:ext uri="{BB962C8B-B14F-4D97-AF65-F5344CB8AC3E}">
        <p14:creationId xmlns:p14="http://schemas.microsoft.com/office/powerpoint/2010/main" val="79434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8B7CB-407F-400B-9C0C-39041BE02E0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304198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8B7CB-407F-400B-9C0C-39041BE02E0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16309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8B7CB-407F-400B-9C0C-39041BE02E0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215149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8B7CB-407F-400B-9C0C-39041BE02E0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252110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8B7CB-407F-400B-9C0C-39041BE02E0B}" type="datetimeFigureOut">
              <a:rPr lang="en-US" smtClean="0"/>
              <a:t>8/2/16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129739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8B7CB-407F-400B-9C0C-39041BE02E0B}"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191692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8B7CB-407F-400B-9C0C-39041BE02E0B}" type="datetimeFigureOut">
              <a:rPr lang="en-US" smtClean="0"/>
              <a:t>8/2/16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1942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8B7CB-407F-400B-9C0C-39041BE02E0B}" type="datetimeFigureOut">
              <a:rPr lang="en-US" smtClean="0"/>
              <a:t>8/2/16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341572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8B7CB-407F-400B-9C0C-39041BE02E0B}" type="datetimeFigureOut">
              <a:rPr lang="en-US" smtClean="0"/>
              <a:t>8/2/16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11802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8B7CB-407F-400B-9C0C-39041BE02E0B}"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128708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8B7CB-407F-400B-9C0C-39041BE02E0B}" type="datetimeFigureOut">
              <a:rPr lang="en-US" smtClean="0"/>
              <a:t>8/2/16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020C-355E-4C0D-A973-492D5A2DCE30}" type="slidenum">
              <a:rPr lang="en-US" smtClean="0"/>
              <a:t>‹#›</a:t>
            </a:fld>
            <a:endParaRPr lang="en-US"/>
          </a:p>
        </p:txBody>
      </p:sp>
    </p:spTree>
    <p:extLst>
      <p:ext uri="{BB962C8B-B14F-4D97-AF65-F5344CB8AC3E}">
        <p14:creationId xmlns:p14="http://schemas.microsoft.com/office/powerpoint/2010/main" val="367270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8B7CB-407F-400B-9C0C-39041BE02E0B}" type="datetimeFigureOut">
              <a:rPr lang="en-US" smtClean="0"/>
              <a:t>8/2/16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7020C-355E-4C0D-A973-492D5A2DCE30}" type="slidenum">
              <a:rPr lang="en-US" smtClean="0"/>
              <a:t>‹#›</a:t>
            </a:fld>
            <a:endParaRPr lang="en-US"/>
          </a:p>
        </p:txBody>
      </p:sp>
    </p:spTree>
    <p:extLst>
      <p:ext uri="{BB962C8B-B14F-4D97-AF65-F5344CB8AC3E}">
        <p14:creationId xmlns:p14="http://schemas.microsoft.com/office/powerpoint/2010/main" val="1541836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http://www.uen.org/core/languagearts/performancetasks/" TargetMode="External"/><Relationship Id="rId4" Type="http://schemas.openxmlformats.org/officeDocument/2006/relationships/hyperlink" Target="http://www.uen.org/pls" TargetMode="External"/><Relationship Id="rId5" Type="http://schemas.openxmlformats.org/officeDocument/2006/relationships/hyperlink" Target="http://www.schools.utah.gov/CURR/langartelem/Core.aspx" TargetMode="External"/><Relationship Id="rId1" Type="http://schemas.openxmlformats.org/officeDocument/2006/relationships/slideLayout" Target="../slideLayouts/slideLayout2.xml"/><Relationship Id="rId2" Type="http://schemas.openxmlformats.org/officeDocument/2006/relationships/hyperlink" Target="http://uen.org/sy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mailto:jennifer.throndsen@schools.utah.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FF">
            <a:alpha val="58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278" y="0"/>
            <a:ext cx="7098030" cy="7098030"/>
          </a:xfrm>
          <a:prstGeom prst="rect">
            <a:avLst/>
          </a:prstGeom>
        </p:spPr>
      </p:pic>
      <p:sp>
        <p:nvSpPr>
          <p:cNvPr id="5" name="Title 4"/>
          <p:cNvSpPr>
            <a:spLocks noGrp="1"/>
          </p:cNvSpPr>
          <p:nvPr>
            <p:ph type="ctrTitle"/>
          </p:nvPr>
        </p:nvSpPr>
        <p:spPr>
          <a:xfrm>
            <a:off x="7145078" y="1122363"/>
            <a:ext cx="4784652" cy="2387600"/>
          </a:xfrm>
        </p:spPr>
        <p:txBody>
          <a:bodyPr/>
          <a:lstStyle/>
          <a:p>
            <a:r>
              <a:rPr lang="en-US" dirty="0" smtClean="0"/>
              <a:t>Oral Language </a:t>
            </a:r>
            <a:endParaRPr lang="en-US" dirty="0"/>
          </a:p>
        </p:txBody>
      </p:sp>
      <p:sp>
        <p:nvSpPr>
          <p:cNvPr id="6" name="Subtitle 5"/>
          <p:cNvSpPr>
            <a:spLocks noGrp="1"/>
          </p:cNvSpPr>
          <p:nvPr>
            <p:ph type="subTitle" idx="1"/>
          </p:nvPr>
        </p:nvSpPr>
        <p:spPr>
          <a:xfrm>
            <a:off x="7145078" y="3602038"/>
            <a:ext cx="5046922" cy="1655762"/>
          </a:xfrm>
        </p:spPr>
        <p:txBody>
          <a:bodyPr>
            <a:normAutofit lnSpcReduction="10000"/>
          </a:bodyPr>
          <a:lstStyle/>
          <a:p>
            <a:r>
              <a:rPr lang="en-US" dirty="0" smtClean="0"/>
              <a:t>Jennifer Throndsen</a:t>
            </a:r>
          </a:p>
          <a:p>
            <a:r>
              <a:rPr lang="en-US" dirty="0" smtClean="0"/>
              <a:t>PreK-12 Literacy and Library Media Coordinator</a:t>
            </a:r>
          </a:p>
          <a:p>
            <a:r>
              <a:rPr lang="en-US" dirty="0" smtClean="0"/>
              <a:t>Utah State Board of Education</a:t>
            </a:r>
            <a:endParaRPr lang="en-US" dirty="0"/>
          </a:p>
        </p:txBody>
      </p:sp>
    </p:spTree>
    <p:extLst>
      <p:ext uri="{BB962C8B-B14F-4D97-AF65-F5344CB8AC3E}">
        <p14:creationId xmlns:p14="http://schemas.microsoft.com/office/powerpoint/2010/main" val="9245562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#3 Build word meaning through knowledge networks  </a:t>
            </a:r>
            <a:endParaRPr lang="en-US" dirty="0"/>
          </a:p>
        </p:txBody>
      </p:sp>
      <p:sp>
        <p:nvSpPr>
          <p:cNvPr id="6" name="Content Placeholder 5"/>
          <p:cNvSpPr>
            <a:spLocks noGrp="1"/>
          </p:cNvSpPr>
          <p:nvPr>
            <p:ph sz="half" idx="1"/>
          </p:nvPr>
        </p:nvSpPr>
        <p:spPr/>
        <p:txBody>
          <a:bodyPr/>
          <a:lstStyle/>
          <a:p>
            <a:r>
              <a:rPr lang="en-US" dirty="0" smtClean="0"/>
              <a:t>Identify a set of interconnections and concepts</a:t>
            </a:r>
          </a:p>
          <a:p>
            <a:r>
              <a:rPr lang="en-US" dirty="0" smtClean="0"/>
              <a:t>How do these words work together?</a:t>
            </a:r>
          </a:p>
          <a:p>
            <a:r>
              <a:rPr lang="en-US" dirty="0" smtClean="0"/>
              <a:t>Words presented in integrated contexts are useful and help children to make sense of them. </a:t>
            </a:r>
          </a:p>
          <a:p>
            <a:endParaRPr lang="en-US" dirty="0" smtClean="0"/>
          </a:p>
          <a:p>
            <a:endParaRPr lang="en-US" dirty="0"/>
          </a:p>
        </p:txBody>
      </p:sp>
      <p:sp>
        <p:nvSpPr>
          <p:cNvPr id="7" name="Content Placeholder 6"/>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6096000" y="1825625"/>
            <a:ext cx="5801784" cy="4351338"/>
          </a:xfrm>
          <a:prstGeom prst="rect">
            <a:avLst/>
          </a:prstGeom>
        </p:spPr>
      </p:pic>
    </p:spTree>
    <p:extLst>
      <p:ext uri="{BB962C8B-B14F-4D97-AF65-F5344CB8AC3E}">
        <p14:creationId xmlns:p14="http://schemas.microsoft.com/office/powerpoint/2010/main" val="4214036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#4 Children need repeated exposure to gain vocabulary</a:t>
            </a:r>
            <a:endParaRPr lang="en-US" dirty="0"/>
          </a:p>
        </p:txBody>
      </p:sp>
      <p:pic>
        <p:nvPicPr>
          <p:cNvPr id="4" name="Picture 3"/>
          <p:cNvPicPr>
            <a:picLocks noChangeAspect="1"/>
          </p:cNvPicPr>
          <p:nvPr/>
        </p:nvPicPr>
        <p:blipFill>
          <a:blip r:embed="rId3"/>
          <a:stretch>
            <a:fillRect/>
          </a:stretch>
        </p:blipFill>
        <p:spPr>
          <a:xfrm>
            <a:off x="2616993" y="1690688"/>
            <a:ext cx="6958013" cy="4736317"/>
          </a:xfrm>
          <a:prstGeom prst="rect">
            <a:avLst/>
          </a:prstGeom>
        </p:spPr>
      </p:pic>
    </p:spTree>
    <p:extLst>
      <p:ext uri="{BB962C8B-B14F-4D97-AF65-F5344CB8AC3E}">
        <p14:creationId xmlns:p14="http://schemas.microsoft.com/office/powerpoint/2010/main" val="18097679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566" y="365125"/>
            <a:ext cx="5945234" cy="1325563"/>
          </a:xfrm>
        </p:spPr>
        <p:txBody>
          <a:bodyPr/>
          <a:lstStyle/>
          <a:p>
            <a:r>
              <a:rPr lang="en-US" dirty="0" smtClean="0"/>
              <a:t>Principles in Action</a:t>
            </a:r>
            <a:endParaRPr lang="en-US" dirty="0"/>
          </a:p>
        </p:txBody>
      </p:sp>
      <p:sp>
        <p:nvSpPr>
          <p:cNvPr id="3" name="Content Placeholder 2"/>
          <p:cNvSpPr>
            <a:spLocks noGrp="1"/>
          </p:cNvSpPr>
          <p:nvPr>
            <p:ph idx="1"/>
          </p:nvPr>
        </p:nvSpPr>
        <p:spPr>
          <a:xfrm>
            <a:off x="5408566" y="1690688"/>
            <a:ext cx="6095862" cy="4351338"/>
          </a:xfrm>
        </p:spPr>
        <p:txBody>
          <a:bodyPr>
            <a:normAutofit/>
          </a:bodyPr>
          <a:lstStyle/>
          <a:p>
            <a:r>
              <a:rPr lang="en-US" sz="3600" dirty="0" smtClean="0"/>
              <a:t>Step 1: Read</a:t>
            </a:r>
          </a:p>
          <a:p>
            <a:r>
              <a:rPr lang="en-US" sz="3600" dirty="0" smtClean="0"/>
              <a:t>Step 2: Explicit/Implicit Vocabulary (3-5 words)</a:t>
            </a:r>
          </a:p>
          <a:p>
            <a:r>
              <a:rPr lang="en-US" sz="3600" dirty="0" smtClean="0"/>
              <a:t>Step 3: Word Selection for Explicit—Why?</a:t>
            </a:r>
          </a:p>
          <a:p>
            <a:r>
              <a:rPr lang="en-US" sz="3600" dirty="0" smtClean="0"/>
              <a:t>Step 4: Knowledge Networks</a:t>
            </a:r>
          </a:p>
          <a:p>
            <a:r>
              <a:rPr lang="en-US" sz="3600" dirty="0" smtClean="0"/>
              <a:t>Step 5: Repetition</a:t>
            </a:r>
            <a:endParaRPr lang="en-US" sz="3600" dirty="0"/>
          </a:p>
        </p:txBody>
      </p:sp>
      <p:pic>
        <p:nvPicPr>
          <p:cNvPr id="4" name="Picture 3"/>
          <p:cNvPicPr>
            <a:picLocks noChangeAspect="1"/>
          </p:cNvPicPr>
          <p:nvPr/>
        </p:nvPicPr>
        <p:blipFill>
          <a:blip r:embed="rId3"/>
          <a:stretch>
            <a:fillRect/>
          </a:stretch>
        </p:blipFill>
        <p:spPr>
          <a:xfrm>
            <a:off x="178982" y="0"/>
            <a:ext cx="5229585" cy="6763746"/>
          </a:xfrm>
          <a:prstGeom prst="rect">
            <a:avLst/>
          </a:prstGeom>
        </p:spPr>
      </p:pic>
    </p:spTree>
    <p:extLst>
      <p:ext uri="{BB962C8B-B14F-4D97-AF65-F5344CB8AC3E}">
        <p14:creationId xmlns:p14="http://schemas.microsoft.com/office/powerpoint/2010/main" val="484379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#5 Ongoing professional development is essential to teachers to accelerate children’s oral vocabulary knowledge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156637" y="2013540"/>
            <a:ext cx="7486650" cy="5183065"/>
          </a:xfrm>
          <a:prstGeom prst="rect">
            <a:avLst/>
          </a:prstGeom>
        </p:spPr>
      </p:pic>
    </p:spTree>
    <p:extLst>
      <p:ext uri="{BB962C8B-B14F-4D97-AF65-F5344CB8AC3E}">
        <p14:creationId xmlns:p14="http://schemas.microsoft.com/office/powerpoint/2010/main" val="17849616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txBody>
          <a:bodyPr>
            <a:normAutofit/>
          </a:bodyPr>
          <a:lstStyle/>
          <a:p>
            <a:r>
              <a:rPr lang="en-US" sz="3600" dirty="0" smtClean="0"/>
              <a:t>Which “myths” about oral vocabulary instruction might this teacher hold?</a:t>
            </a:r>
          </a:p>
          <a:p>
            <a:r>
              <a:rPr lang="en-US" sz="3600" dirty="0" smtClean="0"/>
              <a:t>What “principles” of vocabulary instruction could she use to enhance this instruction?</a:t>
            </a:r>
            <a:endParaRPr lang="en-US" sz="3600" dirty="0"/>
          </a:p>
        </p:txBody>
      </p:sp>
    </p:spTree>
    <p:extLst>
      <p:ext uri="{BB962C8B-B14F-4D97-AF65-F5344CB8AC3E}">
        <p14:creationId xmlns:p14="http://schemas.microsoft.com/office/powerpoint/2010/main" val="26872920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562225" y="-256667"/>
            <a:ext cx="7067550" cy="7114667"/>
          </a:xfrm>
          <a:prstGeom prst="rect">
            <a:avLst/>
          </a:prstGeom>
        </p:spPr>
      </p:pic>
    </p:spTree>
    <p:extLst>
      <p:ext uri="{BB962C8B-B14F-4D97-AF65-F5344CB8AC3E}">
        <p14:creationId xmlns:p14="http://schemas.microsoft.com/office/powerpoint/2010/main" val="34852834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935" y="1017550"/>
            <a:ext cx="10515600" cy="4351338"/>
          </a:xfrm>
        </p:spPr>
        <p:txBody>
          <a:bodyPr>
            <a:normAutofit/>
          </a:bodyPr>
          <a:lstStyle/>
          <a:p>
            <a:r>
              <a:rPr lang="en-US" sz="4000" dirty="0" smtClean="0"/>
              <a:t>Oral language is foundation for learning to read.  It is the entry point to concepts and comprehension.</a:t>
            </a:r>
          </a:p>
          <a:p>
            <a:pPr marL="0" indent="0" algn="r">
              <a:buNone/>
            </a:pPr>
            <a:r>
              <a:rPr lang="en-US" sz="3200" dirty="0" err="1" smtClean="0"/>
              <a:t>Neuman</a:t>
            </a:r>
            <a:r>
              <a:rPr lang="en-US" sz="3200" dirty="0" smtClean="0"/>
              <a:t> &amp; Wright (2013)</a:t>
            </a:r>
            <a:r>
              <a:rPr lang="en-US" dirty="0" smtClean="0"/>
              <a:t>  </a:t>
            </a:r>
            <a:endParaRPr lang="en-US" dirty="0"/>
          </a:p>
        </p:txBody>
      </p:sp>
      <p:pic>
        <p:nvPicPr>
          <p:cNvPr id="4" name="Picture 3"/>
          <p:cNvPicPr>
            <a:picLocks noChangeAspect="1"/>
          </p:cNvPicPr>
          <p:nvPr/>
        </p:nvPicPr>
        <p:blipFill>
          <a:blip r:embed="rId2"/>
          <a:stretch>
            <a:fillRect/>
          </a:stretch>
        </p:blipFill>
        <p:spPr>
          <a:xfrm>
            <a:off x="1647492" y="2941896"/>
            <a:ext cx="4427243" cy="2951495"/>
          </a:xfrm>
          <a:prstGeom prst="rect">
            <a:avLst/>
          </a:prstGeom>
        </p:spPr>
      </p:pic>
    </p:spTree>
    <p:extLst>
      <p:ext uri="{BB962C8B-B14F-4D97-AF65-F5344CB8AC3E}">
        <p14:creationId xmlns:p14="http://schemas.microsoft.com/office/powerpoint/2010/main" val="5956094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policybristol.blogs.bris.ac.uk/files/2013/06/Commun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53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4538" y="126008"/>
            <a:ext cx="6462923" cy="923330"/>
          </a:xfrm>
          <a:prstGeom prst="rect">
            <a:avLst/>
          </a:prstGeom>
          <a:noFill/>
        </p:spPr>
        <p:txBody>
          <a:bodyPr wrap="none" rtlCol="0">
            <a:spAutoFit/>
          </a:bodyPr>
          <a:lstStyle/>
          <a:p>
            <a:r>
              <a:rPr lang="en-US" sz="5400" dirty="0" smtClean="0"/>
              <a:t>Productive Partnering </a:t>
            </a:r>
            <a:endParaRPr lang="en-US" sz="5400" dirty="0"/>
          </a:p>
        </p:txBody>
      </p:sp>
    </p:spTree>
    <p:extLst>
      <p:ext uri="{BB962C8B-B14F-4D97-AF65-F5344CB8AC3E}">
        <p14:creationId xmlns:p14="http://schemas.microsoft.com/office/powerpoint/2010/main" val="20897121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Speaking and Listening Standard 1</a:t>
            </a:r>
            <a:endParaRPr lang="en-US" dirty="0"/>
          </a:p>
        </p:txBody>
      </p:sp>
      <p:sp>
        <p:nvSpPr>
          <p:cNvPr id="8" name="Content Placeholder 7"/>
          <p:cNvSpPr>
            <a:spLocks noGrp="1"/>
          </p:cNvSpPr>
          <p:nvPr>
            <p:ph sz="half" idx="1"/>
          </p:nvPr>
        </p:nvSpPr>
        <p:spPr>
          <a:xfrm>
            <a:off x="510363" y="1825625"/>
            <a:ext cx="5509437" cy="4766560"/>
          </a:xfrm>
        </p:spPr>
        <p:txBody>
          <a:bodyPr>
            <a:normAutofit fontScale="92500" lnSpcReduction="20000"/>
          </a:bodyPr>
          <a:lstStyle/>
          <a:p>
            <a:r>
              <a:rPr lang="en-US" dirty="0" smtClean="0"/>
              <a:t>S.L.K.1 Participate </a:t>
            </a:r>
            <a:r>
              <a:rPr lang="en-US" dirty="0"/>
              <a:t>in collaborative conversations with diverse partners </a:t>
            </a:r>
            <a:r>
              <a:rPr lang="en-US" dirty="0" smtClean="0"/>
              <a:t>about </a:t>
            </a:r>
            <a:r>
              <a:rPr lang="en-US" i="1" dirty="0" smtClean="0"/>
              <a:t>kindergarten </a:t>
            </a:r>
            <a:r>
              <a:rPr lang="en-US" i="1" dirty="0"/>
              <a:t>topics and texts</a:t>
            </a:r>
            <a:r>
              <a:rPr lang="en-US" dirty="0"/>
              <a:t> with peers and adults in small and larger </a:t>
            </a:r>
            <a:r>
              <a:rPr lang="en-US" dirty="0" smtClean="0"/>
              <a:t>groups.</a:t>
            </a:r>
          </a:p>
          <a:p>
            <a:r>
              <a:rPr lang="en-US" dirty="0" smtClean="0"/>
              <a:t>A) Follow </a:t>
            </a:r>
            <a:r>
              <a:rPr lang="en-US" dirty="0"/>
              <a:t>agreed-upon rules for discussions (e.g., listening to others and taking turns speaking about the topics and texts under discussion</a:t>
            </a:r>
            <a:r>
              <a:rPr lang="en-US" dirty="0" smtClean="0"/>
              <a:t>).</a:t>
            </a:r>
          </a:p>
          <a:p>
            <a:r>
              <a:rPr lang="en-US" dirty="0" smtClean="0"/>
              <a:t>B) </a:t>
            </a:r>
            <a:r>
              <a:rPr lang="en-US" dirty="0"/>
              <a:t>Continue a conversation through multiple exchanges.</a:t>
            </a:r>
          </a:p>
        </p:txBody>
      </p:sp>
      <p:sp>
        <p:nvSpPr>
          <p:cNvPr id="9" name="Content Placeholder 8"/>
          <p:cNvSpPr>
            <a:spLocks noGrp="1"/>
          </p:cNvSpPr>
          <p:nvPr>
            <p:ph sz="half" idx="2"/>
          </p:nvPr>
        </p:nvSpPr>
        <p:spPr>
          <a:xfrm>
            <a:off x="6172200" y="1825624"/>
            <a:ext cx="5715000" cy="4766561"/>
          </a:xfrm>
        </p:spPr>
        <p:txBody>
          <a:bodyPr>
            <a:normAutofit fontScale="92500" lnSpcReduction="20000"/>
          </a:bodyPr>
          <a:lstStyle/>
          <a:p>
            <a:r>
              <a:rPr lang="en-US" dirty="0" smtClean="0"/>
              <a:t>S.L.1.1 </a:t>
            </a:r>
            <a:r>
              <a:rPr lang="en-US" dirty="0"/>
              <a:t>Participate in collaborative conversations with diverse partners </a:t>
            </a:r>
            <a:r>
              <a:rPr lang="en-US" dirty="0" smtClean="0"/>
              <a:t>about </a:t>
            </a:r>
            <a:r>
              <a:rPr lang="en-US" i="1" dirty="0" smtClean="0"/>
              <a:t>grade </a:t>
            </a:r>
            <a:r>
              <a:rPr lang="en-US" i="1" dirty="0"/>
              <a:t>1 topics and texts</a:t>
            </a:r>
            <a:r>
              <a:rPr lang="en-US" dirty="0"/>
              <a:t> with peers and adults in small and larger groups</a:t>
            </a:r>
            <a:r>
              <a:rPr lang="en-US" dirty="0" smtClean="0"/>
              <a:t>.</a:t>
            </a:r>
          </a:p>
          <a:p>
            <a:r>
              <a:rPr lang="en-US" dirty="0" smtClean="0"/>
              <a:t>A) </a:t>
            </a:r>
            <a:r>
              <a:rPr lang="en-US" dirty="0"/>
              <a:t>Follow agreed-upon rules for discussions (e.g., listening to others with care, speaking one at a time about the topics and texts under discussion</a:t>
            </a:r>
            <a:r>
              <a:rPr lang="en-US" dirty="0" smtClean="0"/>
              <a:t>).</a:t>
            </a:r>
          </a:p>
          <a:p>
            <a:r>
              <a:rPr lang="en-US" dirty="0" smtClean="0"/>
              <a:t>B) </a:t>
            </a:r>
            <a:r>
              <a:rPr lang="en-US" dirty="0"/>
              <a:t>Build on others' talk in conversations by responding to the comments of others through multiple exchanges</a:t>
            </a:r>
            <a:r>
              <a:rPr lang="en-US" dirty="0" smtClean="0"/>
              <a:t>.</a:t>
            </a:r>
          </a:p>
          <a:p>
            <a:r>
              <a:rPr lang="en-US" dirty="0" smtClean="0"/>
              <a:t>C) </a:t>
            </a:r>
            <a:r>
              <a:rPr lang="en-US" dirty="0"/>
              <a:t>Ask questions to clear up any confusion about the topics and texts under discussion.</a:t>
            </a:r>
          </a:p>
        </p:txBody>
      </p:sp>
    </p:spTree>
    <p:extLst>
      <p:ext uri="{BB962C8B-B14F-4D97-AF65-F5344CB8AC3E}">
        <p14:creationId xmlns:p14="http://schemas.microsoft.com/office/powerpoint/2010/main" val="25929181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6446" y="-1554055"/>
            <a:ext cx="11596577" cy="9069590"/>
          </a:xfrm>
          <a:prstGeom prst="rect">
            <a:avLst/>
          </a:prstGeom>
        </p:spPr>
      </p:pic>
    </p:spTree>
    <p:extLst>
      <p:ext uri="{BB962C8B-B14F-4D97-AF65-F5344CB8AC3E}">
        <p14:creationId xmlns:p14="http://schemas.microsoft.com/office/powerpoint/2010/main" val="38579493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bilog.files.wordpress.com/2012/11/hands-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995" y="11986"/>
            <a:ext cx="11954005" cy="6846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That’s Me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388826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&amp; Leaning = </a:t>
            </a:r>
            <a:br>
              <a:rPr lang="en-US" dirty="0" smtClean="0"/>
            </a:br>
            <a:r>
              <a:rPr lang="en-US" dirty="0" smtClean="0"/>
              <a:t>You are Focused on Your Partner</a:t>
            </a:r>
            <a:endParaRPr lang="en-US" dirty="0"/>
          </a:p>
        </p:txBody>
      </p:sp>
      <p:sp>
        <p:nvSpPr>
          <p:cNvPr id="5" name="Content Placeholder 4"/>
          <p:cNvSpPr>
            <a:spLocks noGrp="1"/>
          </p:cNvSpPr>
          <p:nvPr>
            <p:ph idx="1"/>
          </p:nvPr>
        </p:nvSpPr>
        <p:spPr>
          <a:xfrm>
            <a:off x="2933701" y="2438400"/>
            <a:ext cx="5295900" cy="3651504"/>
          </a:xfrm>
        </p:spPr>
        <p:txBody>
          <a:bodyPr>
            <a:normAutofit/>
          </a:bodyPr>
          <a:lstStyle/>
          <a:p>
            <a:r>
              <a:rPr lang="en-US" sz="3600" dirty="0"/>
              <a:t>Looking and leaning </a:t>
            </a:r>
            <a:r>
              <a:rPr lang="en-US" sz="3600" dirty="0" smtClean="0"/>
              <a:t>indicates </a:t>
            </a:r>
            <a:r>
              <a:rPr lang="en-US" sz="3600" dirty="0"/>
              <a:t>you are </a:t>
            </a:r>
            <a:r>
              <a:rPr lang="en-US" sz="3600" b="1" dirty="0"/>
              <a:t>focused </a:t>
            </a:r>
            <a:r>
              <a:rPr lang="en-US" sz="3600" dirty="0"/>
              <a:t>on your partner -- and not distracted by other people or things.</a:t>
            </a:r>
          </a:p>
        </p:txBody>
      </p:sp>
      <p:sp>
        <p:nvSpPr>
          <p:cNvPr id="10" name="Slide Number Placeholder 3"/>
          <p:cNvSpPr txBox="1">
            <a:spLocks/>
          </p:cNvSpPr>
          <p:nvPr/>
        </p:nvSpPr>
        <p:spPr bwMode="auto">
          <a:xfrm>
            <a:off x="8077200" y="6099810"/>
            <a:ext cx="1905000" cy="605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defRPr/>
            </a:pPr>
            <a:fld id="{3108A522-B567-8345-8D87-4CC849701B15}" type="slidenum">
              <a:rPr lang="en-US" sz="1400">
                <a:solidFill>
                  <a:schemeClr val="accent1"/>
                </a:solidFill>
                <a:latin typeface="Arial" pitchFamily="-109" charset="0"/>
                <a:ea typeface="ＭＳ Ｐゴシック" pitchFamily="-109" charset="-128"/>
                <a:cs typeface="ＭＳ Ｐゴシック" pitchFamily="-109" charset="-128"/>
              </a:rPr>
              <a:pPr algn="r" eaLnBrk="0" fontAlgn="base" hangingPunct="0">
                <a:spcBef>
                  <a:spcPct val="0"/>
                </a:spcBef>
                <a:spcAft>
                  <a:spcPct val="0"/>
                </a:spcAft>
                <a:defRPr/>
              </a:pPr>
              <a:t>20</a:t>
            </a:fld>
            <a:endParaRPr lang="en-US" sz="1400">
              <a:solidFill>
                <a:schemeClr val="accent1"/>
              </a:solidFill>
              <a:latin typeface="Arial" pitchFamily="-109" charset="0"/>
              <a:ea typeface="ＭＳ Ｐゴシック" pitchFamily="-109" charset="-128"/>
              <a:cs typeface="ＭＳ Ｐゴシック" pitchFamily="-109" charset="-128"/>
            </a:endParaRPr>
          </a:p>
        </p:txBody>
      </p:sp>
      <p:pic>
        <p:nvPicPr>
          <p:cNvPr id="11" name="Picture 10" descr="15535233-closeup-of-a-photographer-focusing-his-camera-on-you--isolated-on-white.jpg"/>
          <p:cNvPicPr>
            <a:picLocks noChangeAspect="1"/>
          </p:cNvPicPr>
          <p:nvPr/>
        </p:nvPicPr>
        <p:blipFill>
          <a:blip r:embed="rId2"/>
          <a:stretch>
            <a:fillRect/>
          </a:stretch>
        </p:blipFill>
        <p:spPr>
          <a:xfrm>
            <a:off x="8445335" y="2517711"/>
            <a:ext cx="3073730" cy="3962400"/>
          </a:xfrm>
          <a:prstGeom prst="rect">
            <a:avLst/>
          </a:prstGeom>
        </p:spPr>
      </p:pic>
      <p:sp>
        <p:nvSpPr>
          <p:cNvPr id="12" name="TextBox 11"/>
          <p:cNvSpPr txBox="1"/>
          <p:nvPr/>
        </p:nvSpPr>
        <p:spPr>
          <a:xfrm>
            <a:off x="8445335" y="2234102"/>
            <a:ext cx="3118739" cy="523220"/>
          </a:xfrm>
          <a:prstGeom prst="rect">
            <a:avLst/>
          </a:prstGeom>
          <a:noFill/>
        </p:spPr>
        <p:txBody>
          <a:bodyPr wrap="none" rtlCol="0">
            <a:spAutoFit/>
          </a:bodyPr>
          <a:lstStyle/>
          <a:p>
            <a:r>
              <a:rPr lang="en-US" sz="2800" b="1" dirty="0"/>
              <a:t>Focusing a Camera  </a:t>
            </a:r>
          </a:p>
        </p:txBody>
      </p:sp>
    </p:spTree>
    <p:extLst>
      <p:ext uri="{BB962C8B-B14F-4D97-AF65-F5344CB8AC3E}">
        <p14:creationId xmlns:p14="http://schemas.microsoft.com/office/powerpoint/2010/main" val="26393546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Academic Interactions Use a </a:t>
            </a:r>
            <a:br>
              <a:rPr lang="en-US" dirty="0" smtClean="0"/>
            </a:br>
            <a:r>
              <a:rPr lang="en-US" dirty="0" smtClean="0"/>
              <a:t>Private, Scholarly Voice</a:t>
            </a:r>
            <a:endParaRPr lang="en-US" dirty="0"/>
          </a:p>
        </p:txBody>
      </p:sp>
      <p:sp>
        <p:nvSpPr>
          <p:cNvPr id="10" name="Content Placeholder 9"/>
          <p:cNvSpPr>
            <a:spLocks noGrp="1"/>
          </p:cNvSpPr>
          <p:nvPr>
            <p:ph sz="half" idx="1"/>
          </p:nvPr>
        </p:nvSpPr>
        <p:spPr/>
        <p:txBody>
          <a:bodyPr>
            <a:normAutofit/>
          </a:bodyPr>
          <a:lstStyle/>
          <a:p>
            <a:pPr>
              <a:spcAft>
                <a:spcPts val="1200"/>
              </a:spcAft>
              <a:buFont typeface="Arial"/>
              <a:buChar char="•"/>
            </a:pPr>
            <a:r>
              <a:rPr lang="en-US" sz="2800" dirty="0"/>
              <a:t>Move your hands away from your face.</a:t>
            </a:r>
          </a:p>
          <a:p>
            <a:pPr>
              <a:spcAft>
                <a:spcPts val="1200"/>
              </a:spcAft>
              <a:buFont typeface="Arial"/>
              <a:buChar char="•"/>
            </a:pPr>
            <a:r>
              <a:rPr lang="en-US" sz="2800" dirty="0"/>
              <a:t>Make eye contact.</a:t>
            </a:r>
          </a:p>
          <a:p>
            <a:pPr>
              <a:spcAft>
                <a:spcPts val="1200"/>
              </a:spcAft>
              <a:buFont typeface="Arial"/>
              <a:buChar char="•"/>
            </a:pPr>
            <a:r>
              <a:rPr lang="en-US" sz="2800" dirty="0"/>
              <a:t>Speak 2x slower.</a:t>
            </a:r>
            <a:endParaRPr lang="en-US" sz="2800" dirty="0" smtClean="0"/>
          </a:p>
          <a:p>
            <a:pPr>
              <a:spcAft>
                <a:spcPts val="1200"/>
              </a:spcAft>
              <a:buFont typeface="Arial"/>
              <a:buChar char="•"/>
            </a:pPr>
            <a:r>
              <a:rPr lang="en-US" sz="2800" dirty="0" smtClean="0"/>
              <a:t>Speak loud enough to be heard over other classmates.</a:t>
            </a:r>
          </a:p>
          <a:p>
            <a:pPr>
              <a:spcAft>
                <a:spcPts val="1200"/>
              </a:spcAft>
              <a:buFont typeface="Arial"/>
              <a:buChar char="•"/>
            </a:pPr>
            <a:endParaRPr lang="en-US" sz="2800" dirty="0"/>
          </a:p>
          <a:p>
            <a:pPr>
              <a:spcAft>
                <a:spcPts val="1200"/>
              </a:spcAft>
              <a:buFont typeface="Arial"/>
              <a:buChar char="•"/>
            </a:pPr>
            <a:endParaRPr lang="en-US" dirty="0" smtClean="0"/>
          </a:p>
        </p:txBody>
      </p:sp>
      <p:sp>
        <p:nvSpPr>
          <p:cNvPr id="13" name="Content Placeholder 12"/>
          <p:cNvSpPr>
            <a:spLocks noGrp="1"/>
          </p:cNvSpPr>
          <p:nvPr>
            <p:ph sz="half" idx="2"/>
          </p:nvPr>
        </p:nvSpPr>
        <p:spPr/>
        <p:txBody>
          <a:bodyPr>
            <a:normAutofit/>
          </a:bodyPr>
          <a:lstStyle/>
          <a:p>
            <a:pPr>
              <a:spcAft>
                <a:spcPts val="1200"/>
              </a:spcAft>
              <a:buFont typeface="Arial"/>
              <a:buChar char="•"/>
            </a:pPr>
            <a:r>
              <a:rPr lang="en-US" sz="2800" dirty="0" smtClean="0"/>
              <a:t>Pause appropriately.</a:t>
            </a:r>
          </a:p>
          <a:p>
            <a:pPr>
              <a:spcAft>
                <a:spcPts val="1200"/>
              </a:spcAft>
              <a:buFont typeface="Arial"/>
              <a:buChar char="•"/>
            </a:pPr>
            <a:r>
              <a:rPr lang="en-US" sz="2800" dirty="0" smtClean="0"/>
              <a:t>Emphasize key words.</a:t>
            </a:r>
          </a:p>
        </p:txBody>
      </p:sp>
      <p:pic>
        <p:nvPicPr>
          <p:cNvPr id="2" name="Picture 1"/>
          <p:cNvPicPr>
            <a:picLocks noChangeAspect="1"/>
          </p:cNvPicPr>
          <p:nvPr/>
        </p:nvPicPr>
        <p:blipFill>
          <a:blip r:embed="rId2"/>
          <a:stretch>
            <a:fillRect/>
          </a:stretch>
        </p:blipFill>
        <p:spPr>
          <a:xfrm>
            <a:off x="7255488" y="3765196"/>
            <a:ext cx="3623961" cy="2420806"/>
          </a:xfrm>
          <a:prstGeom prst="rect">
            <a:avLst/>
          </a:prstGeom>
        </p:spPr>
      </p:pic>
    </p:spTree>
    <p:extLst>
      <p:ext uri="{BB962C8B-B14F-4D97-AF65-F5344CB8AC3E}">
        <p14:creationId xmlns:p14="http://schemas.microsoft.com/office/powerpoint/2010/main" val="39015484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Partner Responsibilities</a:t>
            </a:r>
            <a:endParaRPr lang="en-US" dirty="0"/>
          </a:p>
        </p:txBody>
      </p:sp>
      <p:sp>
        <p:nvSpPr>
          <p:cNvPr id="9" name="Content Placeholder 8"/>
          <p:cNvSpPr>
            <a:spLocks noGrp="1"/>
          </p:cNvSpPr>
          <p:nvPr>
            <p:ph idx="1"/>
          </p:nvPr>
        </p:nvSpPr>
        <p:spPr/>
        <p:txBody>
          <a:bodyPr>
            <a:noAutofit/>
          </a:bodyPr>
          <a:lstStyle/>
          <a:p>
            <a:pPr>
              <a:lnSpc>
                <a:spcPct val="100000"/>
              </a:lnSpc>
              <a:spcBef>
                <a:spcPts val="600"/>
              </a:spcBef>
              <a:spcAft>
                <a:spcPts val="600"/>
              </a:spcAft>
            </a:pPr>
            <a:r>
              <a:rPr lang="en-US" sz="3600" dirty="0" smtClean="0"/>
              <a:t>Contribute thoughtfully and audibly.</a:t>
            </a:r>
          </a:p>
          <a:p>
            <a:pPr>
              <a:lnSpc>
                <a:spcPct val="100000"/>
              </a:lnSpc>
              <a:spcBef>
                <a:spcPts val="600"/>
              </a:spcBef>
              <a:spcAft>
                <a:spcPts val="600"/>
              </a:spcAft>
            </a:pPr>
            <a:r>
              <a:rPr lang="en-US" sz="3600" dirty="0" smtClean="0"/>
              <a:t>Listen attentively to your partner’s ideas.</a:t>
            </a:r>
          </a:p>
          <a:p>
            <a:pPr>
              <a:lnSpc>
                <a:spcPct val="100000"/>
              </a:lnSpc>
              <a:spcBef>
                <a:spcPts val="600"/>
              </a:spcBef>
              <a:spcAft>
                <a:spcPts val="600"/>
              </a:spcAft>
            </a:pPr>
            <a:r>
              <a:rPr lang="en-US" sz="3600" dirty="0" smtClean="0"/>
              <a:t>Provide helpful feedback.</a:t>
            </a:r>
          </a:p>
          <a:p>
            <a:pPr>
              <a:lnSpc>
                <a:spcPct val="100000"/>
              </a:lnSpc>
              <a:spcBef>
                <a:spcPts val="600"/>
              </a:spcBef>
              <a:spcAft>
                <a:spcPts val="600"/>
              </a:spcAft>
            </a:pPr>
            <a:r>
              <a:rPr lang="en-US" sz="3600" dirty="0" smtClean="0"/>
              <a:t>Let your partner know if you do not fully understand his/her ideas.</a:t>
            </a:r>
          </a:p>
          <a:p>
            <a:pPr>
              <a:lnSpc>
                <a:spcPct val="100000"/>
              </a:lnSpc>
              <a:spcBef>
                <a:spcPts val="600"/>
              </a:spcBef>
              <a:spcAft>
                <a:spcPts val="600"/>
              </a:spcAft>
            </a:pPr>
            <a:r>
              <a:rPr lang="en-US" sz="3600" dirty="0" smtClean="0"/>
              <a:t>Remember your partner’s ideas.</a:t>
            </a:r>
            <a:endParaRPr lang="en-US" sz="3600" dirty="0"/>
          </a:p>
        </p:txBody>
      </p:sp>
    </p:spTree>
    <p:extLst>
      <p:ext uri="{BB962C8B-B14F-4D97-AF65-F5344CB8AC3E}">
        <p14:creationId xmlns:p14="http://schemas.microsoft.com/office/powerpoint/2010/main" val="1674612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Applying the 4 Ls</a:t>
            </a:r>
            <a:endParaRPr lang="en-US" dirty="0"/>
          </a:p>
        </p:txBody>
      </p:sp>
      <p:sp>
        <p:nvSpPr>
          <p:cNvPr id="3" name="Content Placeholder 2"/>
          <p:cNvSpPr>
            <a:spLocks noGrp="1"/>
          </p:cNvSpPr>
          <p:nvPr>
            <p:ph idx="1"/>
          </p:nvPr>
        </p:nvSpPr>
        <p:spPr/>
        <p:txBody>
          <a:bodyPr/>
          <a:lstStyle/>
          <a:p>
            <a:endParaRPr lang="en-US"/>
          </a:p>
        </p:txBody>
      </p:sp>
      <p:sp>
        <p:nvSpPr>
          <p:cNvPr id="5" name="Rounded Rectangular Callout 4"/>
          <p:cNvSpPr>
            <a:spLocks noChangeArrowheads="1"/>
          </p:cNvSpPr>
          <p:nvPr/>
        </p:nvSpPr>
        <p:spPr bwMode="auto">
          <a:xfrm>
            <a:off x="2362200" y="1930191"/>
            <a:ext cx="7467600" cy="3886200"/>
          </a:xfrm>
          <a:prstGeom prst="wedgeRoundRectCallout">
            <a:avLst>
              <a:gd name="adj1" fmla="val 4130"/>
              <a:gd name="adj2" fmla="val 73586"/>
              <a:gd name="adj3" fmla="val 16667"/>
            </a:avLst>
          </a:prstGeom>
          <a:solidFill>
            <a:schemeClr val="accent1"/>
          </a:solidFill>
          <a:ln w="38100">
            <a:solidFill>
              <a:srgbClr val="359CD0"/>
            </a:solidFill>
            <a:round/>
            <a:headEnd/>
            <a:tailEnd/>
          </a:ln>
          <a:effectLst>
            <a:outerShdw blurRad="50800" dist="38100" dir="2700000" algn="tl" rotWithShape="0">
              <a:srgbClr val="000000">
                <a:alpha val="43000"/>
              </a:srgbClr>
            </a:outerShdw>
          </a:effectLst>
        </p:spPr>
        <p:txBody>
          <a:bodyPr>
            <a:prstTxWarp prst="textNoShape">
              <a:avLst/>
            </a:prstTxWarp>
          </a:bodyPr>
          <a:lstStyle/>
          <a:p>
            <a:pPr>
              <a:lnSpc>
                <a:spcPct val="150000"/>
              </a:lnSpc>
              <a:spcBef>
                <a:spcPct val="20000"/>
              </a:spcBef>
              <a:spcAft>
                <a:spcPts val="1800"/>
              </a:spcAft>
              <a:buClr>
                <a:srgbClr val="FF110E"/>
              </a:buClr>
            </a:pPr>
            <a:r>
              <a:rPr lang="en-US" sz="2800" dirty="0"/>
              <a:t>To implement the 4 Ls effectively, I plan to </a:t>
            </a:r>
            <a:r>
              <a:rPr lang="en-US" sz="2800" dirty="0" smtClean="0"/>
              <a:t>      1</a:t>
            </a:r>
            <a:r>
              <a:rPr lang="en-US" sz="2800" dirty="0"/>
              <a:t>) </a:t>
            </a:r>
            <a:r>
              <a:rPr lang="en-US" sz="2800" u="sng" dirty="0"/>
              <a:t>							</a:t>
            </a:r>
            <a:r>
              <a:rPr lang="en-US" sz="2800" dirty="0"/>
              <a:t> </a:t>
            </a:r>
            <a:r>
              <a:rPr lang="en-US" sz="2800" dirty="0" smtClean="0"/>
              <a:t>   </a:t>
            </a:r>
            <a:r>
              <a:rPr lang="en-US" sz="2800" dirty="0"/>
              <a:t>2) </a:t>
            </a:r>
            <a:r>
              <a:rPr lang="en-US" sz="2800" u="sng" dirty="0"/>
              <a:t>							 </a:t>
            </a:r>
            <a:r>
              <a:rPr lang="en-US" sz="2800" u="sng" dirty="0" smtClean="0"/>
              <a:t>  </a:t>
            </a:r>
            <a:r>
              <a:rPr lang="en-US" sz="2800" dirty="0"/>
              <a:t>3) </a:t>
            </a:r>
            <a:r>
              <a:rPr lang="en-US" sz="2800" u="sng" dirty="0"/>
              <a:t>							</a:t>
            </a:r>
            <a:endParaRPr lang="en-US" sz="2800" i="1" dirty="0">
              <a:solidFill>
                <a:srgbClr val="0000FF"/>
              </a:solidFill>
            </a:endParaRPr>
          </a:p>
          <a:p>
            <a:pPr eaLnBrk="1" hangingPunct="1">
              <a:lnSpc>
                <a:spcPct val="50000"/>
              </a:lnSpc>
              <a:spcBef>
                <a:spcPct val="20000"/>
              </a:spcBef>
              <a:buClr>
                <a:srgbClr val="FF110E"/>
              </a:buClr>
              <a:buFont typeface="Wingdings" charset="2"/>
              <a:buNone/>
            </a:pPr>
            <a:endParaRPr lang="en-US" sz="2800" i="1" dirty="0">
              <a:solidFill>
                <a:srgbClr val="0000FF"/>
              </a:solidFill>
            </a:endParaRPr>
          </a:p>
        </p:txBody>
      </p:sp>
      <p:pic>
        <p:nvPicPr>
          <p:cNvPr id="6" name="Picture 5"/>
          <p:cNvPicPr>
            <a:picLocks noChangeAspect="1"/>
          </p:cNvPicPr>
          <p:nvPr/>
        </p:nvPicPr>
        <p:blipFill>
          <a:blip r:embed="rId3"/>
          <a:stretch>
            <a:fillRect/>
          </a:stretch>
        </p:blipFill>
        <p:spPr>
          <a:xfrm>
            <a:off x="10937681" y="263957"/>
            <a:ext cx="806450" cy="918741"/>
          </a:xfrm>
          <a:prstGeom prst="rect">
            <a:avLst/>
          </a:prstGeom>
        </p:spPr>
      </p:pic>
    </p:spTree>
    <p:extLst>
      <p:ext uri="{BB962C8B-B14F-4D97-AF65-F5344CB8AC3E}">
        <p14:creationId xmlns:p14="http://schemas.microsoft.com/office/powerpoint/2010/main" val="2018578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343416" y="1626099"/>
            <a:ext cx="8848584" cy="5231901"/>
          </a:xfrm>
          <a:prstGeom prst="rect">
            <a:avLst/>
          </a:prstGeom>
        </p:spPr>
      </p:pic>
      <p:sp>
        <p:nvSpPr>
          <p:cNvPr id="4" name="Title 3"/>
          <p:cNvSpPr>
            <a:spLocks noGrp="1"/>
          </p:cNvSpPr>
          <p:nvPr>
            <p:ph type="title"/>
          </p:nvPr>
        </p:nvSpPr>
        <p:spPr>
          <a:xfrm>
            <a:off x="831850" y="968376"/>
            <a:ext cx="10515600" cy="2852737"/>
          </a:xfrm>
        </p:spPr>
        <p:txBody>
          <a:bodyPr/>
          <a:lstStyle/>
          <a:p>
            <a:r>
              <a:rPr lang="en-US" dirty="0" smtClean="0"/>
              <a:t>Structured Language Activities </a:t>
            </a:r>
            <a:endParaRPr lang="en-US" dirty="0"/>
          </a:p>
        </p:txBody>
      </p:sp>
      <p:sp>
        <p:nvSpPr>
          <p:cNvPr id="5" name="Text Placeholder 4"/>
          <p:cNvSpPr>
            <a:spLocks noGrp="1"/>
          </p:cNvSpPr>
          <p:nvPr>
            <p:ph type="body" idx="1"/>
          </p:nvPr>
        </p:nvSpPr>
        <p:spPr>
          <a:xfrm>
            <a:off x="831850" y="3770479"/>
            <a:ext cx="10515600" cy="1500187"/>
          </a:xfrm>
        </p:spPr>
        <p:txBody>
          <a:bodyPr/>
          <a:lstStyle/>
          <a:p>
            <a:r>
              <a:rPr lang="en-US" dirty="0" smtClean="0"/>
              <a:t>In the context of text</a:t>
            </a:r>
            <a:endParaRPr lang="en-US" dirty="0"/>
          </a:p>
        </p:txBody>
      </p:sp>
    </p:spTree>
    <p:extLst>
      <p:ext uri="{BB962C8B-B14F-4D97-AF65-F5344CB8AC3E}">
        <p14:creationId xmlns:p14="http://schemas.microsoft.com/office/powerpoint/2010/main" val="5804580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and Listening Standard 2 &amp; 3</a:t>
            </a:r>
            <a:endParaRPr lang="en-US" dirty="0"/>
          </a:p>
        </p:txBody>
      </p:sp>
      <p:sp>
        <p:nvSpPr>
          <p:cNvPr id="3" name="Content Placeholder 2"/>
          <p:cNvSpPr>
            <a:spLocks noGrp="1"/>
          </p:cNvSpPr>
          <p:nvPr>
            <p:ph sz="half" idx="1"/>
          </p:nvPr>
        </p:nvSpPr>
        <p:spPr>
          <a:xfrm>
            <a:off x="233916" y="1825625"/>
            <a:ext cx="5785884" cy="4351338"/>
          </a:xfrm>
        </p:spPr>
        <p:txBody>
          <a:bodyPr>
            <a:normAutofit lnSpcReduction="10000"/>
          </a:bodyPr>
          <a:lstStyle/>
          <a:p>
            <a:r>
              <a:rPr lang="en-US" dirty="0" smtClean="0"/>
              <a:t>S.L.K.2 </a:t>
            </a:r>
            <a:r>
              <a:rPr lang="en-US" dirty="0"/>
              <a:t>Confirm understanding of a text read aloud or information presented orally or through other media by asking and answering questions about key details and requesting clarification if something is not understood</a:t>
            </a:r>
            <a:r>
              <a:rPr lang="en-US" dirty="0" smtClean="0"/>
              <a:t>.</a:t>
            </a:r>
          </a:p>
          <a:p>
            <a:r>
              <a:rPr lang="en-US" dirty="0" smtClean="0"/>
              <a:t>S.L.K.3 </a:t>
            </a:r>
            <a:r>
              <a:rPr lang="en-US" dirty="0"/>
              <a:t>Ask and answer questions in order to seek help, get information, or clarify something that is not understood.</a:t>
            </a:r>
          </a:p>
        </p:txBody>
      </p:sp>
      <p:sp>
        <p:nvSpPr>
          <p:cNvPr id="4" name="Content Placeholder 3"/>
          <p:cNvSpPr>
            <a:spLocks noGrp="1"/>
          </p:cNvSpPr>
          <p:nvPr>
            <p:ph sz="half" idx="2"/>
          </p:nvPr>
        </p:nvSpPr>
        <p:spPr>
          <a:xfrm>
            <a:off x="6172199" y="1825625"/>
            <a:ext cx="5587409" cy="4351338"/>
          </a:xfrm>
        </p:spPr>
        <p:txBody>
          <a:bodyPr>
            <a:normAutofit lnSpcReduction="10000"/>
          </a:bodyPr>
          <a:lstStyle/>
          <a:p>
            <a:r>
              <a:rPr lang="en-US" dirty="0" smtClean="0"/>
              <a:t>S.L.1.2 Ask </a:t>
            </a:r>
            <a:r>
              <a:rPr lang="en-US" dirty="0"/>
              <a:t>and answer questions about key details in a text read aloud or information presented orally or through other media</a:t>
            </a:r>
            <a:r>
              <a:rPr lang="en-US" dirty="0" smtClean="0"/>
              <a:t>.</a:t>
            </a:r>
          </a:p>
          <a:p>
            <a:r>
              <a:rPr lang="en-US" dirty="0" smtClean="0"/>
              <a:t>S.L.1.3 </a:t>
            </a:r>
            <a:r>
              <a:rPr lang="en-US" dirty="0"/>
              <a:t>Ask and answer questions about what a speaker says in order to gather additional information or clarify something that is not understood.</a:t>
            </a:r>
          </a:p>
        </p:txBody>
      </p:sp>
    </p:spTree>
    <p:extLst>
      <p:ext uri="{BB962C8B-B14F-4D97-AF65-F5344CB8AC3E}">
        <p14:creationId xmlns:p14="http://schemas.microsoft.com/office/powerpoint/2010/main" val="21454286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85731" y="-118891"/>
            <a:ext cx="6931874" cy="6973716"/>
          </a:xfrm>
          <a:prstGeom prst="rect">
            <a:avLst/>
          </a:prstGeom>
        </p:spPr>
      </p:pic>
    </p:spTree>
    <p:extLst>
      <p:ext uri="{BB962C8B-B14F-4D97-AF65-F5344CB8AC3E}">
        <p14:creationId xmlns:p14="http://schemas.microsoft.com/office/powerpoint/2010/main" val="30476793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 #1</a:t>
            </a:r>
            <a:endParaRPr lang="en-US" dirty="0"/>
          </a:p>
        </p:txBody>
      </p:sp>
      <p:sp>
        <p:nvSpPr>
          <p:cNvPr id="3" name="Content Placeholder 2"/>
          <p:cNvSpPr>
            <a:spLocks noGrp="1"/>
          </p:cNvSpPr>
          <p:nvPr>
            <p:ph idx="1"/>
          </p:nvPr>
        </p:nvSpPr>
        <p:spPr/>
        <p:txBody>
          <a:bodyPr>
            <a:normAutofit/>
          </a:bodyPr>
          <a:lstStyle/>
          <a:p>
            <a:r>
              <a:rPr lang="en-US" sz="4000" dirty="0" smtClean="0"/>
              <a:t>Why are red and purple upset with Duncan?</a:t>
            </a:r>
            <a:endParaRPr lang="en-US" sz="4000" dirty="0"/>
          </a:p>
        </p:txBody>
      </p:sp>
      <p:pic>
        <p:nvPicPr>
          <p:cNvPr id="4" name="Picture 3"/>
          <p:cNvPicPr>
            <a:picLocks noChangeAspect="1"/>
          </p:cNvPicPr>
          <p:nvPr/>
        </p:nvPicPr>
        <p:blipFill>
          <a:blip r:embed="rId3"/>
          <a:stretch>
            <a:fillRect/>
          </a:stretch>
        </p:blipFill>
        <p:spPr>
          <a:xfrm>
            <a:off x="4443412" y="2802122"/>
            <a:ext cx="3305175" cy="3848100"/>
          </a:xfrm>
          <a:prstGeom prst="rect">
            <a:avLst/>
          </a:prstGeom>
        </p:spPr>
      </p:pic>
    </p:spTree>
    <p:extLst>
      <p:ext uri="{BB962C8B-B14F-4D97-AF65-F5344CB8AC3E}">
        <p14:creationId xmlns:p14="http://schemas.microsoft.com/office/powerpoint/2010/main" val="29370197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927912" y="283213"/>
            <a:ext cx="10336176" cy="6574787"/>
          </a:xfrm>
          <a:prstGeom prst="rect">
            <a:avLst/>
          </a:prstGeom>
        </p:spPr>
      </p:pic>
    </p:spTree>
    <p:extLst>
      <p:ext uri="{BB962C8B-B14F-4D97-AF65-F5344CB8AC3E}">
        <p14:creationId xmlns:p14="http://schemas.microsoft.com/office/powerpoint/2010/main" val="16436614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 #2</a:t>
            </a:r>
            <a:endParaRPr lang="en-US" dirty="0"/>
          </a:p>
        </p:txBody>
      </p:sp>
      <p:sp>
        <p:nvSpPr>
          <p:cNvPr id="3" name="Content Placeholder 2"/>
          <p:cNvSpPr>
            <a:spLocks noGrp="1"/>
          </p:cNvSpPr>
          <p:nvPr>
            <p:ph idx="1"/>
          </p:nvPr>
        </p:nvSpPr>
        <p:spPr/>
        <p:txBody>
          <a:bodyPr>
            <a:normAutofit/>
          </a:bodyPr>
          <a:lstStyle/>
          <a:p>
            <a:r>
              <a:rPr lang="en-US" sz="4000" dirty="0" smtClean="0"/>
              <a:t>How might Duncan solve Beige, Gray, White, or Black’s complaints?</a:t>
            </a:r>
            <a:endParaRPr lang="en-US" sz="4000" dirty="0"/>
          </a:p>
        </p:txBody>
      </p:sp>
      <p:pic>
        <p:nvPicPr>
          <p:cNvPr id="4" name="Picture 3"/>
          <p:cNvPicPr>
            <a:picLocks noChangeAspect="1"/>
          </p:cNvPicPr>
          <p:nvPr/>
        </p:nvPicPr>
        <p:blipFill>
          <a:blip r:embed="rId3"/>
          <a:stretch>
            <a:fillRect/>
          </a:stretch>
        </p:blipFill>
        <p:spPr>
          <a:xfrm>
            <a:off x="5255695" y="2385015"/>
            <a:ext cx="6486525" cy="4171950"/>
          </a:xfrm>
          <a:prstGeom prst="rect">
            <a:avLst/>
          </a:prstGeom>
        </p:spPr>
      </p:pic>
    </p:spTree>
    <p:extLst>
      <p:ext uri="{BB962C8B-B14F-4D97-AF65-F5344CB8AC3E}">
        <p14:creationId xmlns:p14="http://schemas.microsoft.com/office/powerpoint/2010/main" val="17882993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Targets</a:t>
            </a:r>
            <a:endParaRPr lang="en-US" dirty="0"/>
          </a:p>
        </p:txBody>
      </p:sp>
      <p:sp>
        <p:nvSpPr>
          <p:cNvPr id="8" name="Text Placeholder 7"/>
          <p:cNvSpPr>
            <a:spLocks noGrp="1"/>
          </p:cNvSpPr>
          <p:nvPr>
            <p:ph type="body" idx="1"/>
          </p:nvPr>
        </p:nvSpPr>
        <p:spPr/>
        <p:txBody>
          <a:bodyPr>
            <a:normAutofit/>
          </a:bodyPr>
          <a:lstStyle/>
          <a:p>
            <a:r>
              <a:rPr lang="en-US" sz="3600" dirty="0" smtClean="0"/>
              <a:t>Learning Intentions	</a:t>
            </a:r>
            <a:endParaRPr lang="en-US" sz="3600" dirty="0"/>
          </a:p>
        </p:txBody>
      </p:sp>
      <p:sp>
        <p:nvSpPr>
          <p:cNvPr id="9" name="Content Placeholder 8"/>
          <p:cNvSpPr>
            <a:spLocks noGrp="1"/>
          </p:cNvSpPr>
          <p:nvPr>
            <p:ph sz="half" idx="2"/>
          </p:nvPr>
        </p:nvSpPr>
        <p:spPr/>
        <p:txBody>
          <a:bodyPr>
            <a:normAutofit/>
          </a:bodyPr>
          <a:lstStyle/>
          <a:p>
            <a:r>
              <a:rPr lang="en-US" sz="3600" dirty="0" smtClean="0"/>
              <a:t>Participants will understand the principles of effective oral language instruction. </a:t>
            </a:r>
            <a:endParaRPr lang="en-US" sz="3600" dirty="0"/>
          </a:p>
        </p:txBody>
      </p:sp>
      <p:sp>
        <p:nvSpPr>
          <p:cNvPr id="10" name="Text Placeholder 9"/>
          <p:cNvSpPr>
            <a:spLocks noGrp="1"/>
          </p:cNvSpPr>
          <p:nvPr>
            <p:ph type="body" sz="quarter" idx="3"/>
          </p:nvPr>
        </p:nvSpPr>
        <p:spPr/>
        <p:txBody>
          <a:bodyPr>
            <a:normAutofit/>
          </a:bodyPr>
          <a:lstStyle/>
          <a:p>
            <a:r>
              <a:rPr lang="en-US" sz="3600" dirty="0" smtClean="0"/>
              <a:t>Success Criteria</a:t>
            </a:r>
            <a:endParaRPr lang="en-US" sz="3600" dirty="0"/>
          </a:p>
        </p:txBody>
      </p:sp>
      <p:sp>
        <p:nvSpPr>
          <p:cNvPr id="11" name="Content Placeholder 10"/>
          <p:cNvSpPr>
            <a:spLocks noGrp="1"/>
          </p:cNvSpPr>
          <p:nvPr>
            <p:ph sz="quarter" idx="4"/>
          </p:nvPr>
        </p:nvSpPr>
        <p:spPr>
          <a:xfrm>
            <a:off x="6172200" y="2505075"/>
            <a:ext cx="5448300" cy="3684588"/>
          </a:xfrm>
        </p:spPr>
        <p:txBody>
          <a:bodyPr>
            <a:noAutofit/>
          </a:bodyPr>
          <a:lstStyle/>
          <a:p>
            <a:r>
              <a:rPr lang="en-US" sz="3600" dirty="0" smtClean="0"/>
              <a:t>I can describe the principles of effective oral language instruction. </a:t>
            </a:r>
          </a:p>
        </p:txBody>
      </p:sp>
      <p:pic>
        <p:nvPicPr>
          <p:cNvPr id="2" name="Picture 1"/>
          <p:cNvPicPr>
            <a:picLocks noChangeAspect="1"/>
          </p:cNvPicPr>
          <p:nvPr/>
        </p:nvPicPr>
        <p:blipFill>
          <a:blip r:embed="rId3"/>
          <a:stretch>
            <a:fillRect/>
          </a:stretch>
        </p:blipFill>
        <p:spPr>
          <a:xfrm>
            <a:off x="0" y="4699591"/>
            <a:ext cx="12192000" cy="2158409"/>
          </a:xfrm>
          <a:prstGeom prst="rect">
            <a:avLst/>
          </a:prstGeom>
        </p:spPr>
      </p:pic>
    </p:spTree>
    <p:extLst>
      <p:ext uri="{BB962C8B-B14F-4D97-AF65-F5344CB8AC3E}">
        <p14:creationId xmlns:p14="http://schemas.microsoft.com/office/powerpoint/2010/main" val="298279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Think-Pair-Share--Practice</a:t>
            </a:r>
            <a:endParaRPr lang="en-US" dirty="0"/>
          </a:p>
        </p:txBody>
      </p:sp>
      <p:sp>
        <p:nvSpPr>
          <p:cNvPr id="3" name="Content Placeholder 2"/>
          <p:cNvSpPr>
            <a:spLocks noGrp="1"/>
          </p:cNvSpPr>
          <p:nvPr>
            <p:ph idx="1"/>
          </p:nvPr>
        </p:nvSpPr>
        <p:spPr/>
        <p:txBody>
          <a:bodyPr>
            <a:normAutofit/>
          </a:bodyPr>
          <a:lstStyle/>
          <a:p>
            <a:r>
              <a:rPr lang="en-US" sz="3600" dirty="0" smtClean="0"/>
              <a:t>Read the last half of the text</a:t>
            </a:r>
          </a:p>
          <a:p>
            <a:r>
              <a:rPr lang="en-US" sz="3600" dirty="0" smtClean="0"/>
              <a:t>Construct 2 more think-pair-share questions to facilitate partner discussion </a:t>
            </a:r>
            <a:endParaRPr lang="en-US" sz="3600" dirty="0"/>
          </a:p>
        </p:txBody>
      </p:sp>
    </p:spTree>
    <p:extLst>
      <p:ext uri="{BB962C8B-B14F-4D97-AF65-F5344CB8AC3E}">
        <p14:creationId xmlns:p14="http://schemas.microsoft.com/office/powerpoint/2010/main" val="24984355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68609" y="0"/>
            <a:ext cx="9454781" cy="6705319"/>
          </a:xfrm>
          <a:prstGeom prst="rect">
            <a:avLst/>
          </a:prstGeom>
        </p:spPr>
      </p:pic>
    </p:spTree>
    <p:extLst>
      <p:ext uri="{BB962C8B-B14F-4D97-AF65-F5344CB8AC3E}">
        <p14:creationId xmlns:p14="http://schemas.microsoft.com/office/powerpoint/2010/main" val="6760686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37004" y="1825625"/>
            <a:ext cx="5016795" cy="4351338"/>
          </a:xfrm>
        </p:spPr>
        <p:txBody>
          <a:bodyPr/>
          <a:lstStyle/>
          <a:p>
            <a:r>
              <a:rPr lang="en-US" dirty="0" smtClean="0"/>
              <a:t>Four-Square Share</a:t>
            </a:r>
            <a:endParaRPr lang="en-US" dirty="0"/>
          </a:p>
        </p:txBody>
      </p:sp>
      <p:pic>
        <p:nvPicPr>
          <p:cNvPr id="4" name="Picture 3"/>
          <p:cNvPicPr>
            <a:picLocks noChangeAspect="1"/>
          </p:cNvPicPr>
          <p:nvPr/>
        </p:nvPicPr>
        <p:blipFill>
          <a:blip r:embed="rId3"/>
          <a:stretch>
            <a:fillRect/>
          </a:stretch>
        </p:blipFill>
        <p:spPr>
          <a:xfrm>
            <a:off x="262602" y="0"/>
            <a:ext cx="5499912" cy="7363270"/>
          </a:xfrm>
          <a:prstGeom prst="rect">
            <a:avLst/>
          </a:prstGeom>
        </p:spPr>
      </p:pic>
      <p:pic>
        <p:nvPicPr>
          <p:cNvPr id="5" name="Picture 4"/>
          <p:cNvPicPr>
            <a:picLocks noChangeAspect="1"/>
          </p:cNvPicPr>
          <p:nvPr/>
        </p:nvPicPr>
        <p:blipFill>
          <a:blip r:embed="rId4"/>
          <a:stretch>
            <a:fillRect/>
          </a:stretch>
        </p:blipFill>
        <p:spPr>
          <a:xfrm>
            <a:off x="7017893" y="2417302"/>
            <a:ext cx="3655015" cy="4219353"/>
          </a:xfrm>
          <a:prstGeom prst="rect">
            <a:avLst/>
          </a:prstGeom>
        </p:spPr>
      </p:pic>
    </p:spTree>
    <p:extLst>
      <p:ext uri="{BB962C8B-B14F-4D97-AF65-F5344CB8AC3E}">
        <p14:creationId xmlns:p14="http://schemas.microsoft.com/office/powerpoint/2010/main" val="32592052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176227" y="207709"/>
            <a:ext cx="10177573" cy="6596575"/>
          </a:xfrm>
          <a:prstGeom prst="rect">
            <a:avLst/>
          </a:prstGeom>
        </p:spPr>
      </p:pic>
    </p:spTree>
    <p:extLst>
      <p:ext uri="{BB962C8B-B14F-4D97-AF65-F5344CB8AC3E}">
        <p14:creationId xmlns:p14="http://schemas.microsoft.com/office/powerpoint/2010/main" val="27207137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07848" y="590504"/>
            <a:ext cx="9776304" cy="5586459"/>
          </a:xfrm>
          <a:prstGeom prst="rect">
            <a:avLst/>
          </a:prstGeom>
        </p:spPr>
      </p:pic>
    </p:spTree>
    <p:extLst>
      <p:ext uri="{BB962C8B-B14F-4D97-AF65-F5344CB8AC3E}">
        <p14:creationId xmlns:p14="http://schemas.microsoft.com/office/powerpoint/2010/main" val="33695110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838200" y="1825625"/>
            <a:ext cx="10683240" cy="4351338"/>
          </a:xfrm>
        </p:spPr>
        <p:txBody>
          <a:bodyPr>
            <a:normAutofit fontScale="92500"/>
          </a:bodyPr>
          <a:lstStyle/>
          <a:p>
            <a:r>
              <a:rPr lang="en-US" sz="3600" dirty="0" smtClean="0">
                <a:hlinkClick r:id="rId2"/>
              </a:rPr>
              <a:t>http://uen.org/syc</a:t>
            </a:r>
            <a:endParaRPr lang="en-US" sz="3600" dirty="0" smtClean="0"/>
          </a:p>
          <a:p>
            <a:r>
              <a:rPr lang="en-US" sz="3600" dirty="0" smtClean="0"/>
              <a:t>Epic Books</a:t>
            </a:r>
          </a:p>
          <a:p>
            <a:r>
              <a:rPr lang="en-US" sz="3600" dirty="0">
                <a:hlinkClick r:id="rId3"/>
              </a:rPr>
              <a:t>http://www.uen.org/core/languagearts/performancetasks</a:t>
            </a:r>
            <a:r>
              <a:rPr lang="en-US" sz="3600" dirty="0" smtClean="0">
                <a:hlinkClick r:id="rId3"/>
              </a:rPr>
              <a:t>/</a:t>
            </a:r>
            <a:r>
              <a:rPr lang="en-US" sz="3600" dirty="0" smtClean="0"/>
              <a:t> </a:t>
            </a:r>
          </a:p>
          <a:p>
            <a:r>
              <a:rPr lang="en-US" sz="3600" dirty="0">
                <a:hlinkClick r:id="rId4"/>
              </a:rPr>
              <a:t>http://</a:t>
            </a:r>
            <a:r>
              <a:rPr lang="en-US" sz="3600" dirty="0" smtClean="0">
                <a:hlinkClick r:id="rId4"/>
              </a:rPr>
              <a:t>www.uen.org/pls</a:t>
            </a:r>
            <a:endParaRPr lang="en-US" sz="3600" dirty="0" smtClean="0"/>
          </a:p>
          <a:p>
            <a:r>
              <a:rPr lang="en-US" sz="3600" dirty="0">
                <a:hlinkClick r:id="rId5"/>
              </a:rPr>
              <a:t>http://</a:t>
            </a:r>
            <a:r>
              <a:rPr lang="en-US" sz="3600" dirty="0" smtClean="0">
                <a:hlinkClick r:id="rId5"/>
              </a:rPr>
              <a:t>www.schools.utah.gov/CURR/langartelem/Core.aspx</a:t>
            </a:r>
            <a:r>
              <a:rPr lang="en-US" sz="3600" dirty="0" smtClean="0"/>
              <a:t> </a:t>
            </a:r>
          </a:p>
          <a:p>
            <a:pPr lvl="1"/>
            <a:r>
              <a:rPr lang="en-US" sz="3200" dirty="0" smtClean="0"/>
              <a:t>Vertical Alignment of the ELA Standards</a:t>
            </a:r>
          </a:p>
          <a:p>
            <a:pPr lvl="1"/>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94089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muhc.ca/sites/default/files/micro/m-Questions/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677" y="2510533"/>
            <a:ext cx="4572000" cy="4191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Jennifer Throndsen</a:t>
            </a:r>
          </a:p>
          <a:p>
            <a:r>
              <a:rPr lang="en-US" dirty="0" smtClean="0"/>
              <a:t>Utah State Board of Education</a:t>
            </a:r>
          </a:p>
          <a:p>
            <a:r>
              <a:rPr lang="en-US" dirty="0" smtClean="0"/>
              <a:t>PreK-12 Literacy and Library Media Coordinator</a:t>
            </a:r>
          </a:p>
          <a:p>
            <a:r>
              <a:rPr lang="en-US" dirty="0" smtClean="0">
                <a:hlinkClick r:id="rId3"/>
              </a:rPr>
              <a:t>jennifer.throndsen@schools.utah.gov</a:t>
            </a:r>
            <a:endParaRPr lang="en-US" dirty="0" smtClean="0"/>
          </a:p>
          <a:p>
            <a:endParaRPr lang="en-US" dirty="0"/>
          </a:p>
        </p:txBody>
      </p:sp>
    </p:spTree>
    <p:extLst>
      <p:ext uri="{BB962C8B-B14F-4D97-AF65-F5344CB8AC3E}">
        <p14:creationId xmlns:p14="http://schemas.microsoft.com/office/powerpoint/2010/main" val="11743231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2393800"/>
              </p:ext>
            </p:extLst>
          </p:nvPr>
        </p:nvGraphicFramePr>
        <p:xfrm>
          <a:off x="315432" y="365125"/>
          <a:ext cx="11561135" cy="5994717"/>
        </p:xfrm>
        <a:graphic>
          <a:graphicData uri="http://schemas.openxmlformats.org/drawingml/2006/table">
            <a:tbl>
              <a:tblPr firstRow="1" firstCol="1" bandRow="1">
                <a:tableStyleId>{5C22544A-7EE6-4342-B048-85BDC9FD1C3A}</a:tableStyleId>
              </a:tblPr>
              <a:tblGrid>
                <a:gridCol w="3080197"/>
                <a:gridCol w="2029018"/>
                <a:gridCol w="2165206"/>
                <a:gridCol w="2078406"/>
                <a:gridCol w="2208308"/>
              </a:tblGrid>
              <a:tr h="716037">
                <a:tc>
                  <a:txBody>
                    <a:bodyPr/>
                    <a:lstStyle/>
                    <a:p>
                      <a:pPr marL="0" marR="0">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Day 1 AM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Day 1 PM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Day 2 AM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Day 2 PM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6037">
                <a:tc>
                  <a:txBody>
                    <a:bodyPr/>
                    <a:lstStyle/>
                    <a:p>
                      <a:pPr marL="0" marR="0">
                        <a:lnSpc>
                          <a:spcPct val="107000"/>
                        </a:lnSpc>
                        <a:spcBef>
                          <a:spcPts val="0"/>
                        </a:spcBef>
                        <a:spcAft>
                          <a:spcPts val="0"/>
                        </a:spcAft>
                      </a:pPr>
                      <a:r>
                        <a:rPr lang="en-US" sz="3600">
                          <a:effectLst/>
                        </a:rPr>
                        <a:t>Group 1-Blue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smtClean="0">
                          <a:effectLst/>
                        </a:rPr>
                        <a:t>PA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Phonics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Oral Language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Writing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6037">
                <a:tc>
                  <a:txBody>
                    <a:bodyPr/>
                    <a:lstStyle/>
                    <a:p>
                      <a:pPr marL="0" marR="0">
                        <a:lnSpc>
                          <a:spcPct val="107000"/>
                        </a:lnSpc>
                        <a:spcBef>
                          <a:spcPts val="0"/>
                        </a:spcBef>
                        <a:spcAft>
                          <a:spcPts val="0"/>
                        </a:spcAft>
                      </a:pPr>
                      <a:r>
                        <a:rPr lang="en-US" sz="3600">
                          <a:effectLst/>
                        </a:rPr>
                        <a:t>Group 2-Red</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Phonics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Oral Language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Writing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PA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65225">
                <a:tc>
                  <a:txBody>
                    <a:bodyPr/>
                    <a:lstStyle/>
                    <a:p>
                      <a:pPr marL="0" marR="0">
                        <a:lnSpc>
                          <a:spcPct val="107000"/>
                        </a:lnSpc>
                        <a:spcBef>
                          <a:spcPts val="0"/>
                        </a:spcBef>
                        <a:spcAft>
                          <a:spcPts val="0"/>
                        </a:spcAft>
                      </a:pPr>
                      <a:r>
                        <a:rPr lang="en-US" sz="3600" dirty="0">
                          <a:effectLst/>
                        </a:rPr>
                        <a:t>Group 3-Yellow</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Oral Language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Writing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PA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Phonics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65225">
                <a:tc>
                  <a:txBody>
                    <a:bodyPr/>
                    <a:lstStyle/>
                    <a:p>
                      <a:pPr marL="0" marR="0">
                        <a:lnSpc>
                          <a:spcPct val="107000"/>
                        </a:lnSpc>
                        <a:spcBef>
                          <a:spcPts val="0"/>
                        </a:spcBef>
                        <a:spcAft>
                          <a:spcPts val="0"/>
                        </a:spcAft>
                      </a:pPr>
                      <a:r>
                        <a:rPr lang="en-US" sz="3600">
                          <a:effectLst/>
                        </a:rPr>
                        <a:t>Group 4-Green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Writing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PA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Phonics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Oral Language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8814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Define Oral </a:t>
            </a:r>
            <a:r>
              <a:rPr lang="en-US" dirty="0"/>
              <a:t>L</a:t>
            </a:r>
            <a:r>
              <a:rPr lang="en-US" dirty="0" smtClean="0"/>
              <a:t>anguage</a:t>
            </a:r>
            <a:endParaRPr lang="en-US" dirty="0"/>
          </a:p>
        </p:txBody>
      </p:sp>
      <p:pic>
        <p:nvPicPr>
          <p:cNvPr id="11" name="Content Placeholder 10"/>
          <p:cNvPicPr>
            <a:picLocks noGrp="1" noChangeAspect="1"/>
          </p:cNvPicPr>
          <p:nvPr>
            <p:ph sz="half" idx="1"/>
          </p:nvPr>
        </p:nvPicPr>
        <p:blipFill>
          <a:blip r:embed="rId2"/>
          <a:stretch>
            <a:fillRect/>
          </a:stretch>
        </p:blipFill>
        <p:spPr>
          <a:xfrm>
            <a:off x="838200" y="1481655"/>
            <a:ext cx="5039278" cy="5039278"/>
          </a:xfrm>
          <a:prstGeom prst="rect">
            <a:avLst/>
          </a:prstGeom>
        </p:spPr>
      </p:pic>
      <p:sp>
        <p:nvSpPr>
          <p:cNvPr id="10" name="Content Placeholder 9"/>
          <p:cNvSpPr>
            <a:spLocks noGrp="1"/>
          </p:cNvSpPr>
          <p:nvPr>
            <p:ph sz="half" idx="2"/>
          </p:nvPr>
        </p:nvSpPr>
        <p:spPr/>
        <p:txBody>
          <a:bodyPr>
            <a:normAutofit/>
          </a:bodyPr>
          <a:lstStyle/>
          <a:p>
            <a:pPr marL="0" indent="0">
              <a:buNone/>
            </a:pPr>
            <a:r>
              <a:rPr lang="en-US" sz="3600" dirty="0" smtClean="0"/>
              <a:t>In the literacy classroom,</a:t>
            </a:r>
          </a:p>
          <a:p>
            <a:r>
              <a:rPr lang="en-US" sz="3600" dirty="0" smtClean="0"/>
              <a:t>What does oral language involve?</a:t>
            </a:r>
          </a:p>
          <a:p>
            <a:r>
              <a:rPr lang="en-US" sz="3600" dirty="0" smtClean="0"/>
              <a:t>How do you engage students in oral language practice? </a:t>
            </a:r>
            <a:endParaRPr lang="en-US" sz="3600" dirty="0"/>
          </a:p>
        </p:txBody>
      </p:sp>
    </p:spTree>
    <p:extLst>
      <p:ext uri="{BB962C8B-B14F-4D97-AF65-F5344CB8AC3E}">
        <p14:creationId xmlns:p14="http://schemas.microsoft.com/office/powerpoint/2010/main" val="34363516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Language Defined</a:t>
            </a:r>
            <a:endParaRPr lang="en-US" dirty="0"/>
          </a:p>
        </p:txBody>
      </p:sp>
      <p:sp>
        <p:nvSpPr>
          <p:cNvPr id="5" name="Content Placeholder 4"/>
          <p:cNvSpPr>
            <a:spLocks noGrp="1"/>
          </p:cNvSpPr>
          <p:nvPr>
            <p:ph idx="1"/>
          </p:nvPr>
        </p:nvSpPr>
        <p:spPr/>
        <p:txBody>
          <a:bodyPr>
            <a:normAutofit lnSpcReduction="10000"/>
          </a:bodyPr>
          <a:lstStyle/>
          <a:p>
            <a:r>
              <a:rPr lang="en-US" dirty="0" smtClean="0"/>
              <a:t>Proficiency in speaking and listening to oral language involves the ability to acquire, practice, and integrate linguistic, symbolic, and practical knowledge across the domains of sound units, semantics (vocabulary), morphology, syntax, and social use. (Gillam &amp; Reutzel, 2013)</a:t>
            </a:r>
          </a:p>
          <a:p>
            <a:r>
              <a:rPr lang="en-US" dirty="0" smtClean="0"/>
              <a:t>Oral language is what is used to express ourselves verbally and is the ability to understand the language produced by others. (Cavanaugh, 2012).</a:t>
            </a:r>
          </a:p>
          <a:p>
            <a:r>
              <a:rPr lang="en-US" dirty="0" smtClean="0"/>
              <a:t>Any activities designed to teach language concepts, vocabulary, and background knowledge, as well as those activities designed to promote listening comprehension.</a:t>
            </a:r>
            <a:endParaRPr lang="en-US" dirty="0"/>
          </a:p>
        </p:txBody>
      </p:sp>
    </p:spTree>
    <p:extLst>
      <p:ext uri="{BB962C8B-B14F-4D97-AF65-F5344CB8AC3E}">
        <p14:creationId xmlns:p14="http://schemas.microsoft.com/office/powerpoint/2010/main" val="9581234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Myths </a:t>
            </a:r>
            <a:endParaRPr lang="en-US" dirty="0"/>
          </a:p>
        </p:txBody>
      </p:sp>
      <p:sp>
        <p:nvSpPr>
          <p:cNvPr id="8" name="Content Placeholder 7"/>
          <p:cNvSpPr>
            <a:spLocks noGrp="1"/>
          </p:cNvSpPr>
          <p:nvPr>
            <p:ph idx="1"/>
          </p:nvPr>
        </p:nvSpPr>
        <p:spPr/>
        <p:txBody>
          <a:bodyPr>
            <a:normAutofit/>
          </a:bodyPr>
          <a:lstStyle/>
          <a:p>
            <a:r>
              <a:rPr lang="en-US" sz="3600" dirty="0" smtClean="0"/>
              <a:t>Myth 1: Children are word sponges</a:t>
            </a:r>
          </a:p>
          <a:p>
            <a:r>
              <a:rPr lang="en-US" sz="3600" dirty="0" smtClean="0"/>
              <a:t>Myth 2: There is a vocabulary explosion</a:t>
            </a:r>
          </a:p>
          <a:p>
            <a:r>
              <a:rPr lang="en-US" sz="3600" dirty="0" smtClean="0"/>
              <a:t>Myth 3: Storybook reading is sufficient for oral vocabulary development</a:t>
            </a:r>
          </a:p>
          <a:p>
            <a:r>
              <a:rPr lang="en-US" sz="3600" dirty="0" smtClean="0"/>
              <a:t>Myth 4: We do it all the time</a:t>
            </a:r>
          </a:p>
          <a:p>
            <a:r>
              <a:rPr lang="en-US" sz="3600" dirty="0" smtClean="0"/>
              <a:t>Myth 5: Just follow the vocabulary scope and sequence in our core reading program</a:t>
            </a:r>
            <a:endParaRPr lang="en-US" sz="3600" dirty="0"/>
          </a:p>
        </p:txBody>
      </p:sp>
    </p:spTree>
    <p:extLst>
      <p:ext uri="{BB962C8B-B14F-4D97-AF65-F5344CB8AC3E}">
        <p14:creationId xmlns:p14="http://schemas.microsoft.com/office/powerpoint/2010/main" val="6767614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Instruction</a:t>
            </a:r>
            <a:endParaRPr lang="en-US" dirty="0"/>
          </a:p>
        </p:txBody>
      </p:sp>
      <p:sp>
        <p:nvSpPr>
          <p:cNvPr id="3" name="Content Placeholder 2"/>
          <p:cNvSpPr>
            <a:spLocks noGrp="1"/>
          </p:cNvSpPr>
          <p:nvPr>
            <p:ph idx="1"/>
          </p:nvPr>
        </p:nvSpPr>
        <p:spPr/>
        <p:txBody>
          <a:bodyPr>
            <a:noAutofit/>
          </a:bodyPr>
          <a:lstStyle/>
          <a:p>
            <a:r>
              <a:rPr lang="en-US" sz="3600" dirty="0"/>
              <a:t>#1 Children need both explicit and implicit </a:t>
            </a:r>
            <a:r>
              <a:rPr lang="en-US" sz="3600" dirty="0" smtClean="0"/>
              <a:t>instruction</a:t>
            </a:r>
          </a:p>
          <a:p>
            <a:r>
              <a:rPr lang="en-US" sz="3600" dirty="0"/>
              <a:t>#2 Be intentional with word </a:t>
            </a:r>
            <a:r>
              <a:rPr lang="en-US" sz="3600" dirty="0" smtClean="0"/>
              <a:t>selection</a:t>
            </a:r>
          </a:p>
          <a:p>
            <a:r>
              <a:rPr lang="en-US" sz="3600" dirty="0"/>
              <a:t>#3 Build word meaning through knowledge </a:t>
            </a:r>
            <a:r>
              <a:rPr lang="en-US" sz="3600" dirty="0" smtClean="0"/>
              <a:t>networks</a:t>
            </a:r>
          </a:p>
          <a:p>
            <a:r>
              <a:rPr lang="en-US" sz="3600" dirty="0"/>
              <a:t>#4 Children need repeated exposure to gain </a:t>
            </a:r>
            <a:r>
              <a:rPr lang="en-US" sz="3600" dirty="0" smtClean="0"/>
              <a:t>vocabulary</a:t>
            </a:r>
          </a:p>
          <a:p>
            <a:r>
              <a:rPr lang="en-US" sz="3600" dirty="0"/>
              <a:t>#5 Ongoing professional development is essential to teachers to accelerate children’s oral vocabulary knowledge</a:t>
            </a:r>
          </a:p>
        </p:txBody>
      </p:sp>
    </p:spTree>
    <p:extLst>
      <p:ext uri="{BB962C8B-B14F-4D97-AF65-F5344CB8AC3E}">
        <p14:creationId xmlns:p14="http://schemas.microsoft.com/office/powerpoint/2010/main" val="13691858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#1 Children need both explicit and implicit instruction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Give student-friendly definitions of words or other attributes of words to be learned—more likely to remember them</a:t>
            </a:r>
          </a:p>
          <a:p>
            <a:r>
              <a:rPr lang="en-US" sz="3600" dirty="0" smtClean="0"/>
              <a:t>Highlight words prior to the text that are integral to the story—encourage them to listen for them and raise their hand when they hear them</a:t>
            </a:r>
          </a:p>
          <a:p>
            <a:r>
              <a:rPr lang="en-US" sz="3600" dirty="0" smtClean="0"/>
              <a:t>Make children aware of the meaning of the words and then engage them in using those words in a meaningful context </a:t>
            </a:r>
            <a:endParaRPr lang="en-US" sz="3600" dirty="0"/>
          </a:p>
        </p:txBody>
      </p:sp>
    </p:spTree>
    <p:extLst>
      <p:ext uri="{BB962C8B-B14F-4D97-AF65-F5344CB8AC3E}">
        <p14:creationId xmlns:p14="http://schemas.microsoft.com/office/powerpoint/2010/main" val="3700878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#2 Be intentional with word selection</a:t>
            </a:r>
            <a:endParaRPr lang="en-US" dirty="0"/>
          </a:p>
        </p:txBody>
      </p:sp>
      <p:sp>
        <p:nvSpPr>
          <p:cNvPr id="3" name="Content Placeholder 2"/>
          <p:cNvSpPr>
            <a:spLocks noGrp="1"/>
          </p:cNvSpPr>
          <p:nvPr>
            <p:ph idx="1"/>
          </p:nvPr>
        </p:nvSpPr>
        <p:spPr/>
        <p:txBody>
          <a:bodyPr>
            <a:normAutofit/>
          </a:bodyPr>
          <a:lstStyle/>
          <a:p>
            <a:r>
              <a:rPr lang="en-US" sz="3600" dirty="0" smtClean="0"/>
              <a:t>Only so many words we can teach in a year—400 words</a:t>
            </a:r>
          </a:p>
          <a:p>
            <a:r>
              <a:rPr lang="en-US" sz="3600" dirty="0" smtClean="0"/>
              <a:t>Focus of explicit word instruction should be on Tier 2 words—words with high utility </a:t>
            </a:r>
          </a:p>
          <a:p>
            <a:r>
              <a:rPr lang="en-US" sz="3600" dirty="0" smtClean="0"/>
              <a:t>Content related words are also critical for developing knowledge in key subject areas (</a:t>
            </a:r>
            <a:r>
              <a:rPr lang="en-US" sz="3600" dirty="0" err="1" smtClean="0"/>
              <a:t>e.g</a:t>
            </a:r>
            <a:r>
              <a:rPr lang="en-US" sz="3600" dirty="0" smtClean="0"/>
              <a:t>, habitat, organism, protection)</a:t>
            </a:r>
            <a:endParaRPr lang="en-US" sz="3600" dirty="0"/>
          </a:p>
        </p:txBody>
      </p:sp>
    </p:spTree>
    <p:extLst>
      <p:ext uri="{BB962C8B-B14F-4D97-AF65-F5344CB8AC3E}">
        <p14:creationId xmlns:p14="http://schemas.microsoft.com/office/powerpoint/2010/main" val="345219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2429</Words>
  <Application>Microsoft Macintosh PowerPoint</Application>
  <PresentationFormat>Custom</PresentationFormat>
  <Paragraphs>245</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Oral Language </vt:lpstr>
      <vt:lpstr>That’s Me </vt:lpstr>
      <vt:lpstr>Learning Targets</vt:lpstr>
      <vt:lpstr>Define Oral Language</vt:lpstr>
      <vt:lpstr>Oral Language Defined</vt:lpstr>
      <vt:lpstr>Myths </vt:lpstr>
      <vt:lpstr>Principles of Instruction</vt:lpstr>
      <vt:lpstr>Principle #1 Children need both explicit and implicit instruction</vt:lpstr>
      <vt:lpstr>Principle #2 Be intentional with word selection</vt:lpstr>
      <vt:lpstr>Principle #3 Build word meaning through knowledge networks  </vt:lpstr>
      <vt:lpstr>Principle #4 Children need repeated exposure to gain vocabulary</vt:lpstr>
      <vt:lpstr>Principles in Action</vt:lpstr>
      <vt:lpstr>Principle #5 Ongoing professional development is essential to teachers to accelerate children’s oral vocabulary knowledge</vt:lpstr>
      <vt:lpstr>Think About It</vt:lpstr>
      <vt:lpstr>PowerPoint Presentation</vt:lpstr>
      <vt:lpstr>PowerPoint Presentation</vt:lpstr>
      <vt:lpstr>Se</vt:lpstr>
      <vt:lpstr>Speaking and Listening Standard 1</vt:lpstr>
      <vt:lpstr>PowerPoint Presentation</vt:lpstr>
      <vt:lpstr>Looking &amp; Leaning =  You are Focused on Your Partner</vt:lpstr>
      <vt:lpstr>Academic Interactions Use a  Private, Scholarly Voice</vt:lpstr>
      <vt:lpstr>Partner Responsibilities</vt:lpstr>
      <vt:lpstr>Goals: Applying the 4 Ls</vt:lpstr>
      <vt:lpstr>Structured Language Activities </vt:lpstr>
      <vt:lpstr>Speaking and Listening Standard 2 &amp; 3</vt:lpstr>
      <vt:lpstr>PowerPoint Presentation</vt:lpstr>
      <vt:lpstr>Think-Pair-Share #1</vt:lpstr>
      <vt:lpstr>PowerPoint Presentation</vt:lpstr>
      <vt:lpstr>Think-Pair-Share #2</vt:lpstr>
      <vt:lpstr>Think-Pair-Share--Practice</vt:lpstr>
      <vt:lpstr>PowerPoint Presentation</vt:lpstr>
      <vt:lpstr>PowerPoint Presentation</vt:lpstr>
      <vt:lpstr>PowerPoint Presentation</vt:lpstr>
      <vt:lpstr>PowerPoint Presentation</vt:lpstr>
      <vt:lpstr>Resources </vt:lpstr>
      <vt:lpstr>Questions? </vt:lpstr>
      <vt:lpstr>Next…</vt:lpstr>
    </vt:vector>
  </TitlesOfParts>
  <Company>Utah State Office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dc:title>
  <dc:creator>Throndsen, Jennifer</dc:creator>
  <cp:lastModifiedBy>Karen Krier</cp:lastModifiedBy>
  <cp:revision>22</cp:revision>
  <dcterms:created xsi:type="dcterms:W3CDTF">2016-07-25T18:11:50Z</dcterms:created>
  <dcterms:modified xsi:type="dcterms:W3CDTF">2016-08-02T23:07:07Z</dcterms:modified>
</cp:coreProperties>
</file>